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4660"/>
  </p:normalViewPr>
  <p:slideViewPr>
    <p:cSldViewPr snapToGrid="0">
      <p:cViewPr varScale="1">
        <p:scale>
          <a:sx n="76" d="100"/>
          <a:sy n="76" d="100"/>
        </p:scale>
        <p:origin x="1722" y="10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565" cy="493868"/>
          </a:xfrm>
          <a:prstGeom prst="rect">
            <a:avLst/>
          </a:prstGeom>
        </p:spPr>
        <p:txBody>
          <a:bodyPr vert="horz" lIns="90782" tIns="45391" rIns="90782" bIns="4539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627" y="1"/>
            <a:ext cx="2919565" cy="493868"/>
          </a:xfrm>
          <a:prstGeom prst="rect">
            <a:avLst/>
          </a:prstGeom>
        </p:spPr>
        <p:txBody>
          <a:bodyPr vert="horz" lIns="90782" tIns="45391" rIns="90782" bIns="45391" rtlCol="0"/>
          <a:lstStyle>
            <a:lvl1pPr algn="r">
              <a:defRPr sz="1200"/>
            </a:lvl1pPr>
          </a:lstStyle>
          <a:p>
            <a:fld id="{A6B2FDED-1FF0-495B-AAA4-511F25E817A6}" type="datetimeFigureOut">
              <a:rPr kumimoji="1" lang="ja-JP" altLang="en-US" smtClean="0"/>
              <a:t>2019/10/1</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0782" tIns="45391" rIns="90782" bIns="45391" rtlCol="0" anchor="ctr"/>
          <a:lstStyle/>
          <a:p>
            <a:endParaRPr lang="ja-JP" altLang="en-US"/>
          </a:p>
        </p:txBody>
      </p:sp>
      <p:sp>
        <p:nvSpPr>
          <p:cNvPr id="5" name="ノート プレースホルダー 4"/>
          <p:cNvSpPr>
            <a:spLocks noGrp="1"/>
          </p:cNvSpPr>
          <p:nvPr>
            <p:ph type="body" sz="quarter" idx="3"/>
          </p:nvPr>
        </p:nvSpPr>
        <p:spPr>
          <a:xfrm>
            <a:off x="673262" y="4686223"/>
            <a:ext cx="5389240" cy="4440077"/>
          </a:xfrm>
          <a:prstGeom prst="rect">
            <a:avLst/>
          </a:prstGeom>
        </p:spPr>
        <p:txBody>
          <a:bodyPr vert="horz" lIns="90782" tIns="45391" rIns="90782" bIns="4539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0867"/>
            <a:ext cx="2919565" cy="493867"/>
          </a:xfrm>
          <a:prstGeom prst="rect">
            <a:avLst/>
          </a:prstGeom>
        </p:spPr>
        <p:txBody>
          <a:bodyPr vert="horz" lIns="90782" tIns="45391" rIns="90782" bIns="4539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627" y="9370867"/>
            <a:ext cx="2919565" cy="493867"/>
          </a:xfrm>
          <a:prstGeom prst="rect">
            <a:avLst/>
          </a:prstGeom>
        </p:spPr>
        <p:txBody>
          <a:bodyPr vert="horz" lIns="90782" tIns="45391" rIns="90782" bIns="45391" rtlCol="0" anchor="b"/>
          <a:lstStyle>
            <a:lvl1pPr algn="r">
              <a:defRPr sz="1200"/>
            </a:lvl1pPr>
          </a:lstStyle>
          <a:p>
            <a:fld id="{8D39D77A-3CB4-4700-9C01-CB5902B19E7C}" type="slidenum">
              <a:rPr kumimoji="1" lang="ja-JP" altLang="en-US" smtClean="0"/>
              <a:t>‹#›</a:t>
            </a:fld>
            <a:endParaRPr kumimoji="1" lang="ja-JP" altLang="en-US"/>
          </a:p>
        </p:txBody>
      </p:sp>
    </p:spTree>
    <p:extLst>
      <p:ext uri="{BB962C8B-B14F-4D97-AF65-F5344CB8AC3E}">
        <p14:creationId xmlns:p14="http://schemas.microsoft.com/office/powerpoint/2010/main" val="39144041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D39D77A-3CB4-4700-9C01-CB5902B19E7C}" type="slidenum">
              <a:rPr kumimoji="1" lang="ja-JP" altLang="en-US" smtClean="0"/>
              <a:t>1</a:t>
            </a:fld>
            <a:endParaRPr kumimoji="1" lang="ja-JP" altLang="en-US"/>
          </a:p>
        </p:txBody>
      </p:sp>
    </p:spTree>
    <p:extLst>
      <p:ext uri="{BB962C8B-B14F-4D97-AF65-F5344CB8AC3E}">
        <p14:creationId xmlns:p14="http://schemas.microsoft.com/office/powerpoint/2010/main" val="834915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21EFE69-5B22-4F6F-AF8A-42180E9DAD7A}" type="datetimeFigureOut">
              <a:rPr kumimoji="1" lang="ja-JP" altLang="en-US" smtClean="0"/>
              <a:t>2019/10/1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48C954-5145-4A5C-9869-77E0E831E2ED}" type="slidenum">
              <a:rPr kumimoji="1" lang="ja-JP" altLang="en-US" smtClean="0"/>
              <a:t>‹#›</a:t>
            </a:fld>
            <a:endParaRPr kumimoji="1" lang="ja-JP" altLang="en-US"/>
          </a:p>
        </p:txBody>
      </p:sp>
    </p:spTree>
    <p:extLst>
      <p:ext uri="{BB962C8B-B14F-4D97-AF65-F5344CB8AC3E}">
        <p14:creationId xmlns:p14="http://schemas.microsoft.com/office/powerpoint/2010/main" val="3819981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21EFE69-5B22-4F6F-AF8A-42180E9DAD7A}" type="datetimeFigureOut">
              <a:rPr kumimoji="1" lang="ja-JP" altLang="en-US" smtClean="0"/>
              <a:t>2019/10/1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48C954-5145-4A5C-9869-77E0E831E2ED}" type="slidenum">
              <a:rPr kumimoji="1" lang="ja-JP" altLang="en-US" smtClean="0"/>
              <a:t>‹#›</a:t>
            </a:fld>
            <a:endParaRPr kumimoji="1" lang="ja-JP" altLang="en-US"/>
          </a:p>
        </p:txBody>
      </p:sp>
    </p:spTree>
    <p:extLst>
      <p:ext uri="{BB962C8B-B14F-4D97-AF65-F5344CB8AC3E}">
        <p14:creationId xmlns:p14="http://schemas.microsoft.com/office/powerpoint/2010/main" val="829649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21EFE69-5B22-4F6F-AF8A-42180E9DAD7A}" type="datetimeFigureOut">
              <a:rPr kumimoji="1" lang="ja-JP" altLang="en-US" smtClean="0"/>
              <a:t>2019/10/1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48C954-5145-4A5C-9869-77E0E831E2ED}" type="slidenum">
              <a:rPr kumimoji="1" lang="ja-JP" altLang="en-US" smtClean="0"/>
              <a:t>‹#›</a:t>
            </a:fld>
            <a:endParaRPr kumimoji="1" lang="ja-JP" altLang="en-US"/>
          </a:p>
        </p:txBody>
      </p:sp>
    </p:spTree>
    <p:extLst>
      <p:ext uri="{BB962C8B-B14F-4D97-AF65-F5344CB8AC3E}">
        <p14:creationId xmlns:p14="http://schemas.microsoft.com/office/powerpoint/2010/main" val="4233473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21EFE69-5B22-4F6F-AF8A-42180E9DAD7A}" type="datetimeFigureOut">
              <a:rPr kumimoji="1" lang="ja-JP" altLang="en-US" smtClean="0"/>
              <a:t>2019/10/1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48C954-5145-4A5C-9869-77E0E831E2ED}" type="slidenum">
              <a:rPr kumimoji="1" lang="ja-JP" altLang="en-US" smtClean="0"/>
              <a:t>‹#›</a:t>
            </a:fld>
            <a:endParaRPr kumimoji="1" lang="ja-JP" altLang="en-US"/>
          </a:p>
        </p:txBody>
      </p:sp>
    </p:spTree>
    <p:extLst>
      <p:ext uri="{BB962C8B-B14F-4D97-AF65-F5344CB8AC3E}">
        <p14:creationId xmlns:p14="http://schemas.microsoft.com/office/powerpoint/2010/main" val="4213279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21EFE69-5B22-4F6F-AF8A-42180E9DAD7A}" type="datetimeFigureOut">
              <a:rPr kumimoji="1" lang="ja-JP" altLang="en-US" smtClean="0"/>
              <a:t>2019/10/1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48C954-5145-4A5C-9869-77E0E831E2ED}" type="slidenum">
              <a:rPr kumimoji="1" lang="ja-JP" altLang="en-US" smtClean="0"/>
              <a:t>‹#›</a:t>
            </a:fld>
            <a:endParaRPr kumimoji="1" lang="ja-JP" altLang="en-US"/>
          </a:p>
        </p:txBody>
      </p:sp>
    </p:spTree>
    <p:extLst>
      <p:ext uri="{BB962C8B-B14F-4D97-AF65-F5344CB8AC3E}">
        <p14:creationId xmlns:p14="http://schemas.microsoft.com/office/powerpoint/2010/main" val="364115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21EFE69-5B22-4F6F-AF8A-42180E9DAD7A}" type="datetimeFigureOut">
              <a:rPr kumimoji="1" lang="ja-JP" altLang="en-US" smtClean="0"/>
              <a:t>2019/10/1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48C954-5145-4A5C-9869-77E0E831E2ED}" type="slidenum">
              <a:rPr kumimoji="1" lang="ja-JP" altLang="en-US" smtClean="0"/>
              <a:t>‹#›</a:t>
            </a:fld>
            <a:endParaRPr kumimoji="1" lang="ja-JP" altLang="en-US"/>
          </a:p>
        </p:txBody>
      </p:sp>
    </p:spTree>
    <p:extLst>
      <p:ext uri="{BB962C8B-B14F-4D97-AF65-F5344CB8AC3E}">
        <p14:creationId xmlns:p14="http://schemas.microsoft.com/office/powerpoint/2010/main" val="152842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21EFE69-5B22-4F6F-AF8A-42180E9DAD7A}" type="datetimeFigureOut">
              <a:rPr kumimoji="1" lang="ja-JP" altLang="en-US" smtClean="0"/>
              <a:t>2019/10/1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C48C954-5145-4A5C-9869-77E0E831E2ED}" type="slidenum">
              <a:rPr kumimoji="1" lang="ja-JP" altLang="en-US" smtClean="0"/>
              <a:t>‹#›</a:t>
            </a:fld>
            <a:endParaRPr kumimoji="1" lang="ja-JP" altLang="en-US"/>
          </a:p>
        </p:txBody>
      </p:sp>
    </p:spTree>
    <p:extLst>
      <p:ext uri="{BB962C8B-B14F-4D97-AF65-F5344CB8AC3E}">
        <p14:creationId xmlns:p14="http://schemas.microsoft.com/office/powerpoint/2010/main" val="2318857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21EFE69-5B22-4F6F-AF8A-42180E9DAD7A}" type="datetimeFigureOut">
              <a:rPr kumimoji="1" lang="ja-JP" altLang="en-US" smtClean="0"/>
              <a:t>2019/10/1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C48C954-5145-4A5C-9869-77E0E831E2ED}" type="slidenum">
              <a:rPr kumimoji="1" lang="ja-JP" altLang="en-US" smtClean="0"/>
              <a:t>‹#›</a:t>
            </a:fld>
            <a:endParaRPr kumimoji="1" lang="ja-JP" altLang="en-US"/>
          </a:p>
        </p:txBody>
      </p:sp>
    </p:spTree>
    <p:extLst>
      <p:ext uri="{BB962C8B-B14F-4D97-AF65-F5344CB8AC3E}">
        <p14:creationId xmlns:p14="http://schemas.microsoft.com/office/powerpoint/2010/main" val="736673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1EFE69-5B22-4F6F-AF8A-42180E9DAD7A}" type="datetimeFigureOut">
              <a:rPr kumimoji="1" lang="ja-JP" altLang="en-US" smtClean="0"/>
              <a:t>2019/10/1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C48C954-5145-4A5C-9869-77E0E831E2ED}" type="slidenum">
              <a:rPr kumimoji="1" lang="ja-JP" altLang="en-US" smtClean="0"/>
              <a:t>‹#›</a:t>
            </a:fld>
            <a:endParaRPr kumimoji="1" lang="ja-JP" altLang="en-US"/>
          </a:p>
        </p:txBody>
      </p:sp>
    </p:spTree>
    <p:extLst>
      <p:ext uri="{BB962C8B-B14F-4D97-AF65-F5344CB8AC3E}">
        <p14:creationId xmlns:p14="http://schemas.microsoft.com/office/powerpoint/2010/main" val="2356964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1EFE69-5B22-4F6F-AF8A-42180E9DAD7A}" type="datetimeFigureOut">
              <a:rPr kumimoji="1" lang="ja-JP" altLang="en-US" smtClean="0"/>
              <a:t>2019/10/1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48C954-5145-4A5C-9869-77E0E831E2ED}" type="slidenum">
              <a:rPr kumimoji="1" lang="ja-JP" altLang="en-US" smtClean="0"/>
              <a:t>‹#›</a:t>
            </a:fld>
            <a:endParaRPr kumimoji="1" lang="ja-JP" altLang="en-US"/>
          </a:p>
        </p:txBody>
      </p:sp>
    </p:spTree>
    <p:extLst>
      <p:ext uri="{BB962C8B-B14F-4D97-AF65-F5344CB8AC3E}">
        <p14:creationId xmlns:p14="http://schemas.microsoft.com/office/powerpoint/2010/main" val="1090374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1EFE69-5B22-4F6F-AF8A-42180E9DAD7A}" type="datetimeFigureOut">
              <a:rPr kumimoji="1" lang="ja-JP" altLang="en-US" smtClean="0"/>
              <a:t>2019/10/1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48C954-5145-4A5C-9869-77E0E831E2ED}" type="slidenum">
              <a:rPr kumimoji="1" lang="ja-JP" altLang="en-US" smtClean="0"/>
              <a:t>‹#›</a:t>
            </a:fld>
            <a:endParaRPr kumimoji="1" lang="ja-JP" altLang="en-US"/>
          </a:p>
        </p:txBody>
      </p:sp>
    </p:spTree>
    <p:extLst>
      <p:ext uri="{BB962C8B-B14F-4D97-AF65-F5344CB8AC3E}">
        <p14:creationId xmlns:p14="http://schemas.microsoft.com/office/powerpoint/2010/main" val="1887953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21EFE69-5B22-4F6F-AF8A-42180E9DAD7A}" type="datetimeFigureOut">
              <a:rPr kumimoji="1" lang="ja-JP" altLang="en-US" smtClean="0"/>
              <a:t>2019/10/1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C48C954-5145-4A5C-9869-77E0E831E2ED}" type="slidenum">
              <a:rPr kumimoji="1" lang="ja-JP" altLang="en-US" smtClean="0"/>
              <a:t>‹#›</a:t>
            </a:fld>
            <a:endParaRPr kumimoji="1" lang="ja-JP" altLang="en-US"/>
          </a:p>
        </p:txBody>
      </p:sp>
    </p:spTree>
    <p:extLst>
      <p:ext uri="{BB962C8B-B14F-4D97-AF65-F5344CB8AC3E}">
        <p14:creationId xmlns:p14="http://schemas.microsoft.com/office/powerpoint/2010/main" val="37695414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 descr="C:\Users\ta_kuroz\AppData\Local\Microsoft\Windows\Temporary Internet Files\Content.IE5\UN68DELK\IMG_0054_R.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8782" t="40383" b="20411"/>
          <a:stretch/>
        </p:blipFill>
        <p:spPr bwMode="auto">
          <a:xfrm>
            <a:off x="3568283" y="5471635"/>
            <a:ext cx="3200568" cy="2063419"/>
          </a:xfrm>
          <a:prstGeom prst="rect">
            <a:avLst/>
          </a:prstGeom>
          <a:noFill/>
          <a:extLst>
            <a:ext uri="{909E8E84-426E-40DD-AFC4-6F175D3DCCD1}">
              <a14:hiddenFill xmlns:a14="http://schemas.microsoft.com/office/drawing/2010/main">
                <a:solidFill>
                  <a:srgbClr val="FFFFFF"/>
                </a:solidFill>
              </a14:hiddenFill>
            </a:ext>
          </a:extLst>
        </p:spPr>
      </p:pic>
      <p:sp>
        <p:nvSpPr>
          <p:cNvPr id="9" name="正方形/長方形 8"/>
          <p:cNvSpPr/>
          <p:nvPr/>
        </p:nvSpPr>
        <p:spPr>
          <a:xfrm>
            <a:off x="299085" y="154633"/>
            <a:ext cx="5559425" cy="338554"/>
          </a:xfrm>
          <a:prstGeom prst="rect">
            <a:avLst/>
          </a:prstGeom>
        </p:spPr>
        <p:txBody>
          <a:bodyPr wrap="square">
            <a:spAutoFit/>
          </a:bodyPr>
          <a:lstStyle/>
          <a:p>
            <a:pPr algn="just">
              <a:spcAft>
                <a:spcPts val="0"/>
              </a:spcAft>
            </a:pPr>
            <a:r>
              <a:rPr lang="en-US" altLang="ja-JP" sz="1600" kern="1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AOKT</a:t>
            </a:r>
            <a:r>
              <a:rPr lang="ja-JP" altLang="ja-JP" sz="1600" kern="1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地域間交流事業（</a:t>
            </a:r>
            <a:r>
              <a:rPr lang="en-US" altLang="ja-JP" sz="1600" kern="1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AOKT=</a:t>
            </a:r>
            <a:r>
              <a:rPr lang="ja-JP" altLang="ja-JP" sz="1600" kern="1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あま・大治・蟹江・飛島）</a:t>
            </a:r>
          </a:p>
        </p:txBody>
      </p:sp>
      <p:graphicFrame>
        <p:nvGraphicFramePr>
          <p:cNvPr id="2050" name="表 2049"/>
          <p:cNvGraphicFramePr>
            <a:graphicFrameLocks noGrp="1"/>
          </p:cNvGraphicFramePr>
          <p:nvPr>
            <p:extLst>
              <p:ext uri="{D42A27DB-BD31-4B8C-83A1-F6EECF244321}">
                <p14:modId xmlns:p14="http://schemas.microsoft.com/office/powerpoint/2010/main" val="1744149742"/>
              </p:ext>
            </p:extLst>
          </p:nvPr>
        </p:nvGraphicFramePr>
        <p:xfrm>
          <a:off x="162801" y="7684246"/>
          <a:ext cx="6568917" cy="2150604"/>
        </p:xfrm>
        <a:graphic>
          <a:graphicData uri="http://schemas.openxmlformats.org/drawingml/2006/table">
            <a:tbl>
              <a:tblPr firstRow="1" firstCol="1" bandRow="1"/>
              <a:tblGrid>
                <a:gridCol w="818940">
                  <a:extLst>
                    <a:ext uri="{9D8B030D-6E8A-4147-A177-3AD203B41FA5}">
                      <a16:colId xmlns:a16="http://schemas.microsoft.com/office/drawing/2014/main" val="1394754668"/>
                    </a:ext>
                  </a:extLst>
                </a:gridCol>
                <a:gridCol w="2831174">
                  <a:extLst>
                    <a:ext uri="{9D8B030D-6E8A-4147-A177-3AD203B41FA5}">
                      <a16:colId xmlns:a16="http://schemas.microsoft.com/office/drawing/2014/main" val="1404238379"/>
                    </a:ext>
                  </a:extLst>
                </a:gridCol>
                <a:gridCol w="2918803">
                  <a:extLst>
                    <a:ext uri="{9D8B030D-6E8A-4147-A177-3AD203B41FA5}">
                      <a16:colId xmlns:a16="http://schemas.microsoft.com/office/drawing/2014/main" val="739606880"/>
                    </a:ext>
                  </a:extLst>
                </a:gridCol>
              </a:tblGrid>
              <a:tr h="236744">
                <a:tc>
                  <a:txBody>
                    <a:bodyPr/>
                    <a:lstStyle/>
                    <a:p>
                      <a:pPr algn="ctr">
                        <a:lnSpc>
                          <a:spcPct val="150000"/>
                        </a:lnSpc>
                        <a:spcAft>
                          <a:spcPts val="0"/>
                        </a:spcAft>
                      </a:pPr>
                      <a:r>
                        <a:rPr 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ふりがな</a:t>
                      </a:r>
                    </a:p>
                  </a:txBody>
                  <a:tcPr marL="62660" marR="62660" marT="0" marB="0" anchor="ctr">
                    <a:lnL w="190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660" marR="626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lnSpc>
                          <a:spcPct val="150000"/>
                        </a:lnSpc>
                        <a:spcAft>
                          <a:spcPts val="0"/>
                        </a:spcAft>
                      </a:pPr>
                      <a:r>
                        <a:rPr lang="ja-JP" sz="900" kern="100" dirty="0">
                          <a:effectLst/>
                          <a:latin typeface="メイリオ" panose="020B0604030504040204" pitchFamily="50" charset="-128"/>
                          <a:ea typeface="メイリオ" panose="020B0604030504040204" pitchFamily="50" charset="-128"/>
                          <a:cs typeface="メイリオ" panose="020B0604030504040204" pitchFamily="50" charset="-128"/>
                        </a:rPr>
                        <a:t>生年月日</a:t>
                      </a:r>
                      <a:r>
                        <a:rPr lang="ja-JP" altLang="en-US" sz="900" kern="100" baseline="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sz="900" kern="100" dirty="0">
                          <a:effectLst/>
                          <a:latin typeface="メイリオ" panose="020B0604030504040204" pitchFamily="50" charset="-128"/>
                          <a:ea typeface="メイリオ" panose="020B0604030504040204" pitchFamily="50" charset="-128"/>
                          <a:cs typeface="メイリオ" panose="020B0604030504040204" pitchFamily="50" charset="-128"/>
                        </a:rPr>
                        <a:t>昭和・平成　　年　　月　　日</a:t>
                      </a:r>
                      <a:r>
                        <a:rPr lang="en-US" altLang="ja-JP" sz="9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sz="900" kern="100" dirty="0">
                          <a:effectLst/>
                          <a:latin typeface="メイリオ" panose="020B0604030504040204" pitchFamily="50" charset="-128"/>
                          <a:ea typeface="メイリオ" panose="020B0604030504040204" pitchFamily="50" charset="-128"/>
                          <a:cs typeface="メイリオ" panose="020B0604030504040204" pitchFamily="50" charset="-128"/>
                        </a:rPr>
                        <a:t>満　　歳</a:t>
                      </a:r>
                      <a:r>
                        <a:rPr lang="en-US" altLang="ja-JP" sz="9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62660" marR="62660" marT="0" marB="0" anchor="ctr">
                    <a:lnL w="12700" cap="flat" cmpd="sng" algn="ctr">
                      <a:solidFill>
                        <a:srgbClr val="00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12398908"/>
                  </a:ext>
                </a:extLst>
              </a:tr>
              <a:tr h="382772">
                <a:tc>
                  <a:txBody>
                    <a:bodyPr/>
                    <a:lstStyle/>
                    <a:p>
                      <a:pPr algn="ctr">
                        <a:lnSpc>
                          <a:spcPct val="150000"/>
                        </a:lnSpc>
                        <a:spcAft>
                          <a:spcPts val="0"/>
                        </a:spcAft>
                      </a:pPr>
                      <a:r>
                        <a:rPr 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氏　　名</a:t>
                      </a:r>
                    </a:p>
                  </a:txBody>
                  <a:tcPr marL="62660" marR="62660" marT="0" marB="0" anchor="ctr">
                    <a:lnL w="190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660" marR="626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ja-JP" altLang="en-US" sz="900" kern="100" dirty="0">
                          <a:effectLst/>
                          <a:latin typeface="メイリオ" panose="020B0604030504040204" pitchFamily="50" charset="-128"/>
                          <a:ea typeface="メイリオ" panose="020B0604030504040204" pitchFamily="50" charset="-128"/>
                          <a:cs typeface="メイリオ" panose="020B0604030504040204" pitchFamily="50" charset="-128"/>
                        </a:rPr>
                        <a:t>電話番号　　　　　　　－　　　　　　－　　　　　　</a:t>
                      </a:r>
                      <a:endParaRPr lang="ja-JP" sz="9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660" marR="62660" marT="0" marB="0" anchor="ctr">
                    <a:lnL w="12700" cap="flat" cmpd="sng" algn="ctr">
                      <a:solidFill>
                        <a:srgbClr val="00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1860188"/>
                  </a:ext>
                </a:extLst>
              </a:tr>
              <a:tr h="392424">
                <a:tc>
                  <a:txBody>
                    <a:bodyPr/>
                    <a:lstStyle/>
                    <a:p>
                      <a:pPr algn="ctr">
                        <a:lnSpc>
                          <a:spcPct val="150000"/>
                        </a:lnSpc>
                        <a:spcAft>
                          <a:spcPts val="0"/>
                        </a:spcAft>
                      </a:pPr>
                      <a:r>
                        <a:rPr 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住　　所</a:t>
                      </a:r>
                    </a:p>
                  </a:txBody>
                  <a:tcPr marL="62660" marR="62660" marT="0" marB="0" anchor="ctr">
                    <a:lnL w="190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gridSpan="2">
                  <a:txBody>
                    <a:bodyPr/>
                    <a:lstStyle/>
                    <a:p>
                      <a:pPr algn="l">
                        <a:lnSpc>
                          <a:spcPct val="150000"/>
                        </a:lnSpc>
                        <a:spcAft>
                          <a:spcPts val="0"/>
                        </a:spcAft>
                      </a:pPr>
                      <a:r>
                        <a:rPr 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　　　　－</a:t>
                      </a:r>
                    </a:p>
                    <a:p>
                      <a:pPr algn="ctr">
                        <a:lnSpc>
                          <a:spcPct val="150000"/>
                        </a:lnSpc>
                        <a:spcAft>
                          <a:spcPts val="0"/>
                        </a:spcAft>
                      </a:pPr>
                      <a:r>
                        <a:rPr 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660" marR="62660" marT="0" marB="0" anchor="ctr">
                    <a:lnL w="12700" cap="flat" cmpd="sng" algn="ctr">
                      <a:solidFill>
                        <a:srgbClr val="00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pPr algn="ctr">
                        <a:lnSpc>
                          <a:spcPct val="150000"/>
                        </a:lnSpc>
                        <a:spcAft>
                          <a:spcPts val="0"/>
                        </a:spcAft>
                      </a:pPr>
                      <a:endParaRPr lang="ja-JP" sz="9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660" marR="62660" marT="0"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5117027"/>
                  </a:ext>
                </a:extLst>
              </a:tr>
              <a:tr h="71094">
                <a:tc>
                  <a:txBody>
                    <a:bodyPr/>
                    <a:lstStyle/>
                    <a:p>
                      <a:pPr algn="ctr">
                        <a:lnSpc>
                          <a:spcPct val="150000"/>
                        </a:lnSpc>
                        <a:spcAft>
                          <a:spcPts val="0"/>
                        </a:spcAft>
                      </a:pPr>
                      <a:r>
                        <a:rPr 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ふりがな</a:t>
                      </a:r>
                    </a:p>
                  </a:txBody>
                  <a:tcPr marL="62660" marR="62660" marT="0" marB="0" anchor="ctr">
                    <a:lnL w="190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660" marR="626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pPr algn="l">
                        <a:lnSpc>
                          <a:spcPct val="150000"/>
                        </a:lnSpc>
                        <a:spcAft>
                          <a:spcPts val="0"/>
                        </a:spcAft>
                      </a:pPr>
                      <a:r>
                        <a:rPr lang="ja-JP" sz="900" kern="100" dirty="0">
                          <a:effectLst/>
                          <a:latin typeface="メイリオ" panose="020B0604030504040204" pitchFamily="50" charset="-128"/>
                          <a:ea typeface="メイリオ" panose="020B0604030504040204" pitchFamily="50" charset="-128"/>
                          <a:cs typeface="メイリオ" panose="020B0604030504040204" pitchFamily="50" charset="-128"/>
                        </a:rPr>
                        <a:t>生年月日</a:t>
                      </a:r>
                      <a:r>
                        <a:rPr lang="ja-JP" altLang="en-US" sz="900" kern="100" baseline="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sz="900" kern="100" dirty="0">
                          <a:effectLst/>
                          <a:latin typeface="メイリオ" panose="020B0604030504040204" pitchFamily="50" charset="-128"/>
                          <a:ea typeface="メイリオ" panose="020B0604030504040204" pitchFamily="50" charset="-128"/>
                          <a:cs typeface="メイリオ" panose="020B0604030504040204" pitchFamily="50" charset="-128"/>
                        </a:rPr>
                        <a:t>昭和・平成　　年　　月　　日</a:t>
                      </a:r>
                      <a:r>
                        <a:rPr lang="en-US" altLang="ja-JP" sz="9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sz="900" kern="100" dirty="0">
                          <a:effectLst/>
                          <a:latin typeface="メイリオ" panose="020B0604030504040204" pitchFamily="50" charset="-128"/>
                          <a:ea typeface="メイリオ" panose="020B0604030504040204" pitchFamily="50" charset="-128"/>
                          <a:cs typeface="メイリオ" panose="020B0604030504040204" pitchFamily="50" charset="-128"/>
                        </a:rPr>
                        <a:t>満　　歳</a:t>
                      </a:r>
                      <a:r>
                        <a:rPr lang="en-US" altLang="ja-JP" sz="900" kern="100"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62660" marR="62660" marT="0" marB="0" anchor="ctr">
                    <a:lnL w="12700" cap="flat" cmpd="sng" algn="ctr">
                      <a:solidFill>
                        <a:srgbClr val="00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0772500"/>
                  </a:ext>
                </a:extLst>
              </a:tr>
              <a:tr h="388088">
                <a:tc>
                  <a:txBody>
                    <a:bodyPr/>
                    <a:lstStyle/>
                    <a:p>
                      <a:pPr algn="ctr">
                        <a:lnSpc>
                          <a:spcPct val="150000"/>
                        </a:lnSpc>
                        <a:spcAft>
                          <a:spcPts val="0"/>
                        </a:spcAft>
                      </a:pPr>
                      <a:r>
                        <a:rPr 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氏　　名</a:t>
                      </a:r>
                    </a:p>
                  </a:txBody>
                  <a:tcPr marL="62660" marR="62660" marT="0" marB="0" anchor="ctr">
                    <a:lnL w="190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660" marR="6266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ja-JP" altLang="en-US" sz="900" kern="100" dirty="0">
                          <a:effectLst/>
                          <a:latin typeface="メイリオ" panose="020B0604030504040204" pitchFamily="50" charset="-128"/>
                          <a:ea typeface="メイリオ" panose="020B0604030504040204" pitchFamily="50" charset="-128"/>
                          <a:cs typeface="メイリオ" panose="020B0604030504040204" pitchFamily="50" charset="-128"/>
                        </a:rPr>
                        <a:t>電話番号　　　　　　　－　　　　　　－　　　　　　</a:t>
                      </a:r>
                      <a:endParaRPr lang="ja-JP" sz="9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660" marR="62660" marT="0"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4"/>
                  </a:ext>
                </a:extLst>
              </a:tr>
              <a:tr h="363722">
                <a:tc>
                  <a:txBody>
                    <a:bodyPr/>
                    <a:lstStyle/>
                    <a:p>
                      <a:pPr algn="ctr">
                        <a:lnSpc>
                          <a:spcPct val="150000"/>
                        </a:lnSpc>
                        <a:spcAft>
                          <a:spcPts val="0"/>
                        </a:spcAft>
                      </a:pPr>
                      <a:r>
                        <a:rPr 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住　　所</a:t>
                      </a:r>
                    </a:p>
                  </a:txBody>
                  <a:tcPr marL="62660" marR="62660" marT="0" marB="0" anchor="ctr">
                    <a:lnL w="190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gridSpan="2">
                  <a:txBody>
                    <a:bodyPr/>
                    <a:lstStyle/>
                    <a:p>
                      <a:pPr algn="l">
                        <a:lnSpc>
                          <a:spcPct val="150000"/>
                        </a:lnSpc>
                        <a:spcAft>
                          <a:spcPts val="0"/>
                        </a:spcAft>
                      </a:pPr>
                      <a:r>
                        <a:rPr lang="ja-JP" sz="1000" kern="100" dirty="0">
                          <a:effectLst/>
                          <a:latin typeface="メイリオ" panose="020B0604030504040204" pitchFamily="50" charset="-128"/>
                          <a:ea typeface="メイリオ" panose="020B0604030504040204" pitchFamily="50" charset="-128"/>
                          <a:cs typeface="メイリオ" panose="020B0604030504040204" pitchFamily="50" charset="-128"/>
                        </a:rPr>
                        <a:t>〒　　　　－</a:t>
                      </a:r>
                    </a:p>
                    <a:p>
                      <a:pPr algn="ctr">
                        <a:lnSpc>
                          <a:spcPct val="150000"/>
                        </a:lnSpc>
                        <a:spcAft>
                          <a:spcPts val="0"/>
                        </a:spcAft>
                      </a:pPr>
                      <a:r>
                        <a:rPr lang="en-US" sz="10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660" marR="62660" marT="0" marB="0" anchor="ctr">
                    <a:lnL w="12700" cap="flat" cmpd="sng" algn="ctr">
                      <a:solidFill>
                        <a:srgbClr val="00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pPr algn="ctr">
                        <a:lnSpc>
                          <a:spcPct val="150000"/>
                        </a:lnSpc>
                        <a:spcAft>
                          <a:spcPts val="0"/>
                        </a:spcAft>
                      </a:pPr>
                      <a:endParaRPr lang="ja-JP" altLang="ja-JP" sz="900" kern="10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2660" marR="62660" marT="0"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0476633"/>
                  </a:ext>
                </a:extLst>
              </a:tr>
            </a:tbl>
          </a:graphicData>
        </a:graphic>
      </p:graphicFrame>
      <p:sp>
        <p:nvSpPr>
          <p:cNvPr id="3" name="テキスト ボックス 2"/>
          <p:cNvSpPr txBox="1"/>
          <p:nvPr/>
        </p:nvSpPr>
        <p:spPr>
          <a:xfrm>
            <a:off x="2738563" y="2577998"/>
            <a:ext cx="4119437" cy="2708434"/>
          </a:xfrm>
          <a:prstGeom prst="rect">
            <a:avLst/>
          </a:prstGeom>
          <a:noFill/>
        </p:spPr>
        <p:txBody>
          <a:bodyPr wrap="square" rtlCol="0">
            <a:spAutoFit/>
          </a:bodyPr>
          <a:lstStyle/>
          <a:p>
            <a:r>
              <a:rPr kumimoji="1" lang="ja-JP" altLang="en-US" sz="2400" b="1" dirty="0">
                <a:solidFill>
                  <a:srgbClr val="FF0000"/>
                </a:solidFill>
                <a:latin typeface="HG正楷書体-PRO" panose="03000600000000000000" pitchFamily="66" charset="-128"/>
                <a:ea typeface="HG正楷書体-PRO" panose="03000600000000000000" pitchFamily="66" charset="-128"/>
              </a:rPr>
              <a:t>１１</a:t>
            </a:r>
            <a:r>
              <a:rPr kumimoji="1" lang="ja-JP" altLang="en-US" sz="1600" b="1" dirty="0">
                <a:latin typeface="HG正楷書体-PRO" panose="03000600000000000000" pitchFamily="66" charset="-128"/>
                <a:ea typeface="HG正楷書体-PRO" panose="03000600000000000000" pitchFamily="66" charset="-128"/>
              </a:rPr>
              <a:t>月</a:t>
            </a:r>
            <a:r>
              <a:rPr kumimoji="1" lang="ja-JP" altLang="en-US" sz="2400" b="1" dirty="0">
                <a:solidFill>
                  <a:srgbClr val="FF0000"/>
                </a:solidFill>
                <a:latin typeface="HG正楷書体-PRO" panose="03000600000000000000" pitchFamily="66" charset="-128"/>
                <a:ea typeface="HG正楷書体-PRO" panose="03000600000000000000" pitchFamily="66" charset="-128"/>
              </a:rPr>
              <a:t>２１</a:t>
            </a:r>
            <a:r>
              <a:rPr kumimoji="1" lang="ja-JP" altLang="en-US" sz="1600" b="1" dirty="0">
                <a:latin typeface="HG正楷書体-PRO" panose="03000600000000000000" pitchFamily="66" charset="-128"/>
                <a:ea typeface="HG正楷書体-PRO" panose="03000600000000000000" pitchFamily="66" charset="-128"/>
              </a:rPr>
              <a:t>日</a:t>
            </a:r>
            <a:r>
              <a:rPr kumimoji="1" lang="en-US" altLang="ja-JP" sz="1600" b="1" dirty="0" smtClean="0">
                <a:latin typeface="HG正楷書体-PRO" panose="03000600000000000000" pitchFamily="66" charset="-128"/>
                <a:ea typeface="HG正楷書体-PRO" panose="03000600000000000000" pitchFamily="66" charset="-128"/>
              </a:rPr>
              <a:t>(</a:t>
            </a:r>
            <a:r>
              <a:rPr kumimoji="1" lang="ja-JP" altLang="en-US" sz="1600" b="1" dirty="0">
                <a:latin typeface="HG正楷書体-PRO" panose="03000600000000000000" pitchFamily="66" charset="-128"/>
                <a:ea typeface="HG正楷書体-PRO" panose="03000600000000000000" pitchFamily="66" charset="-128"/>
              </a:rPr>
              <a:t>木</a:t>
            </a:r>
            <a:r>
              <a:rPr kumimoji="1" lang="en-US" altLang="ja-JP" sz="1600" b="1" dirty="0" smtClean="0">
                <a:latin typeface="HG正楷書体-PRO" panose="03000600000000000000" pitchFamily="66" charset="-128"/>
                <a:ea typeface="HG正楷書体-PRO" panose="03000600000000000000" pitchFamily="66" charset="-128"/>
              </a:rPr>
              <a:t>)</a:t>
            </a:r>
            <a:endParaRPr kumimoji="1" lang="en-US" altLang="ja-JP" sz="1600" b="1" dirty="0">
              <a:latin typeface="HG正楷書体-PRO" panose="03000600000000000000" pitchFamily="66" charset="-128"/>
              <a:ea typeface="HG正楷書体-PRO" panose="03000600000000000000" pitchFamily="66" charset="-128"/>
            </a:endParaRPr>
          </a:p>
          <a:p>
            <a:r>
              <a:rPr kumimoji="1" lang="ja-JP" altLang="en-US" sz="1600" b="1" dirty="0">
                <a:latin typeface="HG正楷書体-PRO" panose="03000600000000000000" pitchFamily="66" charset="-128"/>
                <a:ea typeface="HG正楷書体-PRO" panose="03000600000000000000" pitchFamily="66" charset="-128"/>
              </a:rPr>
              <a:t>午前１０時から午後２時３０分</a:t>
            </a:r>
            <a:r>
              <a:rPr kumimoji="1" lang="ja-JP" altLang="en-US" sz="1600" b="1" dirty="0" smtClean="0">
                <a:latin typeface="HG正楷書体-PRO" panose="03000600000000000000" pitchFamily="66" charset="-128"/>
                <a:ea typeface="HG正楷書体-PRO" panose="03000600000000000000" pitchFamily="66" charset="-128"/>
              </a:rPr>
              <a:t>まで</a:t>
            </a:r>
            <a:endParaRPr kumimoji="1" lang="en-US" altLang="ja-JP" sz="1600" b="1" dirty="0" smtClean="0">
              <a:latin typeface="HG正楷書体-PRO" panose="03000600000000000000" pitchFamily="66" charset="-128"/>
              <a:ea typeface="HG正楷書体-PRO" panose="03000600000000000000" pitchFamily="66" charset="-128"/>
            </a:endParaRPr>
          </a:p>
          <a:p>
            <a:r>
              <a:rPr kumimoji="1" lang="ja-JP" altLang="en-US" sz="1300" dirty="0" smtClean="0">
                <a:latin typeface="HG正楷書体-PRO" panose="03000600000000000000" pitchFamily="66" charset="-128"/>
                <a:ea typeface="HG正楷書体-PRO" panose="03000600000000000000" pitchFamily="66" charset="-128"/>
              </a:rPr>
              <a:t>集合場所　</a:t>
            </a:r>
            <a:r>
              <a:rPr kumimoji="1" lang="ja-JP" altLang="en-US" sz="1300" dirty="0" smtClean="0">
                <a:latin typeface="HG正楷書体-PRO" panose="03000600000000000000" pitchFamily="66" charset="-128"/>
                <a:ea typeface="HG正楷書体-PRO" panose="03000600000000000000" pitchFamily="66" charset="-128"/>
              </a:rPr>
              <a:t>あま市役所本庁舎（午前９時</a:t>
            </a:r>
            <a:r>
              <a:rPr kumimoji="1" lang="en-US" altLang="ja-JP" sz="1300" dirty="0" smtClean="0">
                <a:latin typeface="HG正楷書体-PRO" panose="03000600000000000000" pitchFamily="66" charset="-128"/>
                <a:ea typeface="HG正楷書体-PRO" panose="03000600000000000000" pitchFamily="66" charset="-128"/>
              </a:rPr>
              <a:t>15</a:t>
            </a:r>
            <a:r>
              <a:rPr kumimoji="1" lang="ja-JP" altLang="en-US" sz="1300" dirty="0" smtClean="0">
                <a:latin typeface="HG正楷書体-PRO" panose="03000600000000000000" pitchFamily="66" charset="-128"/>
                <a:ea typeface="HG正楷書体-PRO" panose="03000600000000000000" pitchFamily="66" charset="-128"/>
              </a:rPr>
              <a:t>分集合）</a:t>
            </a:r>
            <a:endParaRPr kumimoji="1" lang="en-US" altLang="ja-JP" sz="1300" dirty="0" smtClean="0">
              <a:latin typeface="HG正楷書体-PRO" panose="03000600000000000000" pitchFamily="66" charset="-128"/>
              <a:ea typeface="HG正楷書体-PRO" panose="03000600000000000000" pitchFamily="66" charset="-128"/>
            </a:endParaRPr>
          </a:p>
          <a:p>
            <a:r>
              <a:rPr kumimoji="1" lang="ja-JP" altLang="en-US" sz="1300" dirty="0">
                <a:latin typeface="HG正楷書体-PRO" panose="03000600000000000000" pitchFamily="66" charset="-128"/>
                <a:ea typeface="HG正楷書体-PRO" panose="03000600000000000000" pitchFamily="66" charset="-128"/>
              </a:rPr>
              <a:t>　</a:t>
            </a:r>
            <a:r>
              <a:rPr kumimoji="1" lang="ja-JP" altLang="en-US" sz="1300" dirty="0" smtClean="0">
                <a:latin typeface="HG正楷書体-PRO" panose="03000600000000000000" pitchFamily="66" charset="-128"/>
                <a:ea typeface="HG正楷書体-PRO" panose="03000600000000000000" pitchFamily="66" charset="-128"/>
              </a:rPr>
              <a:t>　　　　</a:t>
            </a:r>
            <a:r>
              <a:rPr kumimoji="1" lang="en-US" altLang="ja-JP" sz="1300" dirty="0" smtClean="0">
                <a:latin typeface="HG正楷書体-PRO" panose="03000600000000000000" pitchFamily="66" charset="-128"/>
                <a:ea typeface="HG正楷書体-PRO" panose="03000600000000000000" pitchFamily="66" charset="-128"/>
              </a:rPr>
              <a:t>※</a:t>
            </a:r>
            <a:r>
              <a:rPr kumimoji="1" lang="ja-JP" altLang="en-US" sz="1300" dirty="0" smtClean="0">
                <a:latin typeface="HG正楷書体-PRO" panose="03000600000000000000" pitchFamily="66" charset="-128"/>
                <a:ea typeface="HG正楷書体-PRO" panose="03000600000000000000" pitchFamily="66" charset="-128"/>
              </a:rPr>
              <a:t>ハイエース等送迎</a:t>
            </a:r>
            <a:endParaRPr kumimoji="1" lang="en-US" altLang="ja-JP" sz="1300" dirty="0">
              <a:latin typeface="HG正楷書体-PRO" panose="03000600000000000000" pitchFamily="66" charset="-128"/>
              <a:ea typeface="HG正楷書体-PRO" panose="03000600000000000000" pitchFamily="66" charset="-128"/>
            </a:endParaRPr>
          </a:p>
          <a:p>
            <a:r>
              <a:rPr kumimoji="1" lang="ja-JP" altLang="en-US" sz="1300" spc="600" dirty="0" smtClean="0">
                <a:latin typeface="HG正楷書体-PRO" panose="03000600000000000000" pitchFamily="66" charset="-128"/>
                <a:ea typeface="HG正楷書体-PRO" panose="03000600000000000000" pitchFamily="66" charset="-128"/>
              </a:rPr>
              <a:t>参加費</a:t>
            </a:r>
            <a:r>
              <a:rPr kumimoji="1" lang="ja-JP" altLang="en-US" sz="1300" spc="540" dirty="0">
                <a:latin typeface="HG正楷書体-PRO" panose="03000600000000000000" pitchFamily="66" charset="-128"/>
                <a:ea typeface="HG正楷書体-PRO" panose="03000600000000000000" pitchFamily="66" charset="-128"/>
              </a:rPr>
              <a:t> </a:t>
            </a:r>
            <a:r>
              <a:rPr kumimoji="1" lang="ja-JP" altLang="en-US" sz="1300" dirty="0" smtClean="0">
                <a:latin typeface="HG正楷書体-PRO" panose="03000600000000000000" pitchFamily="66" charset="-128"/>
                <a:ea typeface="HG正楷書体-PRO" panose="03000600000000000000" pitchFamily="66" charset="-128"/>
              </a:rPr>
              <a:t>１人</a:t>
            </a:r>
            <a:r>
              <a:rPr kumimoji="1" lang="ja-JP" altLang="en-US" sz="1300" dirty="0">
                <a:latin typeface="HG正楷書体-PRO" panose="03000600000000000000" pitchFamily="66" charset="-128"/>
                <a:ea typeface="HG正楷書体-PRO" panose="03000600000000000000" pitchFamily="66" charset="-128"/>
              </a:rPr>
              <a:t>　</a:t>
            </a:r>
            <a:r>
              <a:rPr kumimoji="1" lang="ja-JP" altLang="en-US" sz="1300" dirty="0" smtClean="0">
                <a:latin typeface="HG正楷書体-PRO" panose="03000600000000000000" pitchFamily="66" charset="-128"/>
                <a:ea typeface="HG正楷書体-PRO" panose="03000600000000000000" pitchFamily="66" charset="-128"/>
              </a:rPr>
              <a:t>１，０００円</a:t>
            </a:r>
            <a:endParaRPr kumimoji="1" lang="en-US" altLang="ja-JP" sz="1300" dirty="0" smtClean="0">
              <a:latin typeface="HG正楷書体-PRO" panose="03000600000000000000" pitchFamily="66" charset="-128"/>
              <a:ea typeface="HG正楷書体-PRO" panose="03000600000000000000" pitchFamily="66" charset="-128"/>
            </a:endParaRPr>
          </a:p>
          <a:p>
            <a:r>
              <a:rPr kumimoji="1" lang="ja-JP" altLang="en-US" sz="1300" dirty="0" smtClean="0">
                <a:latin typeface="HG正楷書体-PRO" panose="03000600000000000000" pitchFamily="66" charset="-128"/>
                <a:ea typeface="HG正楷書体-PRO" panose="03000600000000000000" pitchFamily="66" charset="-128"/>
              </a:rPr>
              <a:t>応募</a:t>
            </a:r>
            <a:r>
              <a:rPr kumimoji="1" lang="ja-JP" altLang="en-US" sz="1300" dirty="0">
                <a:latin typeface="HG正楷書体-PRO" panose="03000600000000000000" pitchFamily="66" charset="-128"/>
                <a:ea typeface="HG正楷書体-PRO" panose="03000600000000000000" pitchFamily="66" charset="-128"/>
              </a:rPr>
              <a:t>定員　</a:t>
            </a:r>
            <a:r>
              <a:rPr kumimoji="1" lang="ja-JP" altLang="en-US" sz="1300" dirty="0" smtClean="0">
                <a:latin typeface="HG正楷書体-PRO" panose="03000600000000000000" pitchFamily="66" charset="-128"/>
                <a:ea typeface="HG正楷書体-PRO" panose="03000600000000000000" pitchFamily="66" charset="-128"/>
              </a:rPr>
              <a:t>１２</a:t>
            </a:r>
            <a:r>
              <a:rPr kumimoji="1" lang="ja-JP" altLang="en-US" sz="1300" dirty="0" smtClean="0">
                <a:latin typeface="HG正楷書体-PRO" panose="03000600000000000000" pitchFamily="66" charset="-128"/>
                <a:ea typeface="HG正楷書体-PRO" panose="03000600000000000000" pitchFamily="66" charset="-128"/>
              </a:rPr>
              <a:t>名（</a:t>
            </a:r>
            <a:r>
              <a:rPr kumimoji="1" lang="ja-JP" altLang="en-US" sz="1200" dirty="0" smtClean="0">
                <a:latin typeface="HG正楷書体-PRO" panose="03000600000000000000" pitchFamily="66" charset="-128"/>
                <a:ea typeface="HG正楷書体-PRO" panose="03000600000000000000" pitchFamily="66" charset="-128"/>
              </a:rPr>
              <a:t>応募者</a:t>
            </a:r>
            <a:r>
              <a:rPr kumimoji="1" lang="ja-JP" altLang="en-US" sz="1200" dirty="0">
                <a:latin typeface="HG正楷書体-PRO" panose="03000600000000000000" pitchFamily="66" charset="-128"/>
                <a:ea typeface="HG正楷書体-PRO" panose="03000600000000000000" pitchFamily="66" charset="-128"/>
              </a:rPr>
              <a:t>多数の場合は</a:t>
            </a:r>
            <a:r>
              <a:rPr kumimoji="1" lang="ja-JP" altLang="en-US" sz="1200" dirty="0" smtClean="0">
                <a:latin typeface="HG正楷書体-PRO" panose="03000600000000000000" pitchFamily="66" charset="-128"/>
                <a:ea typeface="HG正楷書体-PRO" panose="03000600000000000000" pitchFamily="66" charset="-128"/>
              </a:rPr>
              <a:t>抽選）</a:t>
            </a:r>
            <a:endParaRPr kumimoji="1" lang="en-US" altLang="ja-JP" sz="1200" dirty="0" smtClean="0">
              <a:latin typeface="HG正楷書体-PRO" panose="03000600000000000000" pitchFamily="66" charset="-128"/>
              <a:ea typeface="HG正楷書体-PRO" panose="03000600000000000000" pitchFamily="66" charset="-128"/>
            </a:endParaRPr>
          </a:p>
          <a:p>
            <a:r>
              <a:rPr kumimoji="1" lang="ja-JP" altLang="en-US" sz="1300" spc="600" dirty="0" smtClean="0">
                <a:latin typeface="HG正楷書体-PRO" panose="03000600000000000000" pitchFamily="66" charset="-128"/>
                <a:ea typeface="HG正楷書体-PRO" panose="03000600000000000000" pitchFamily="66" charset="-128"/>
              </a:rPr>
              <a:t>対象者</a:t>
            </a:r>
            <a:r>
              <a:rPr kumimoji="1" lang="ja-JP" altLang="en-US" sz="1300" spc="540" dirty="0" smtClean="0">
                <a:latin typeface="HG正楷書体-PRO" panose="03000600000000000000" pitchFamily="66" charset="-128"/>
                <a:ea typeface="HG正楷書体-PRO" panose="03000600000000000000" pitchFamily="66" charset="-128"/>
              </a:rPr>
              <a:t> </a:t>
            </a:r>
            <a:r>
              <a:rPr kumimoji="1" lang="ja-JP" altLang="en-US" sz="1300" dirty="0" smtClean="0">
                <a:latin typeface="HG正楷書体-PRO" panose="03000600000000000000" pitchFamily="66" charset="-128"/>
                <a:ea typeface="HG正楷書体-PRO" panose="03000600000000000000" pitchFamily="66" charset="-128"/>
              </a:rPr>
              <a:t>２０歳以上</a:t>
            </a:r>
            <a:endParaRPr kumimoji="1" lang="en-US" altLang="ja-JP" sz="1300" dirty="0">
              <a:latin typeface="HG正楷書体-PRO" panose="03000600000000000000" pitchFamily="66" charset="-128"/>
              <a:ea typeface="HG正楷書体-PRO" panose="03000600000000000000" pitchFamily="66" charset="-128"/>
            </a:endParaRPr>
          </a:p>
          <a:p>
            <a:r>
              <a:rPr kumimoji="1" lang="ja-JP" altLang="en-US" sz="1300" dirty="0">
                <a:latin typeface="HG正楷書体-PRO" panose="03000600000000000000" pitchFamily="66" charset="-128"/>
                <a:ea typeface="HG正楷書体-PRO" panose="03000600000000000000" pitchFamily="66" charset="-128"/>
              </a:rPr>
              <a:t>応募締切　</a:t>
            </a:r>
            <a:r>
              <a:rPr kumimoji="1" lang="ja-JP" altLang="en-US" sz="1300" dirty="0" smtClean="0">
                <a:latin typeface="HG正楷書体-PRO" panose="03000600000000000000" pitchFamily="66" charset="-128"/>
                <a:ea typeface="HG正楷書体-PRO" panose="03000600000000000000" pitchFamily="66" charset="-128"/>
              </a:rPr>
              <a:t>１０月２５日（金）</a:t>
            </a:r>
            <a:endParaRPr kumimoji="1" lang="en-US" altLang="ja-JP" sz="1300" dirty="0">
              <a:latin typeface="HG正楷書体-PRO" panose="03000600000000000000" pitchFamily="66" charset="-128"/>
              <a:ea typeface="HG正楷書体-PRO" panose="03000600000000000000" pitchFamily="66" charset="-128"/>
            </a:endParaRPr>
          </a:p>
          <a:p>
            <a:r>
              <a:rPr kumimoji="1" lang="ja-JP" altLang="en-US" sz="1300" dirty="0">
                <a:latin typeface="HG正楷書体-PRO" panose="03000600000000000000" pitchFamily="66" charset="-128"/>
                <a:ea typeface="HG正楷書体-PRO" panose="03000600000000000000" pitchFamily="66" charset="-128"/>
              </a:rPr>
              <a:t>注意事項　</a:t>
            </a:r>
            <a:r>
              <a:rPr kumimoji="1" lang="ja-JP" altLang="en-US" sz="1300" dirty="0" smtClean="0">
                <a:latin typeface="HG正楷書体-PRO" panose="03000600000000000000" pitchFamily="66" charset="-128"/>
                <a:ea typeface="HG正楷書体-PRO" panose="03000600000000000000" pitchFamily="66" charset="-128"/>
              </a:rPr>
              <a:t>お車を運転する予定のある方は山田酒造</a:t>
            </a:r>
            <a:endParaRPr kumimoji="1" lang="en-US" altLang="ja-JP" sz="1300" dirty="0" smtClean="0">
              <a:latin typeface="HG正楷書体-PRO" panose="03000600000000000000" pitchFamily="66" charset="-128"/>
              <a:ea typeface="HG正楷書体-PRO" panose="03000600000000000000" pitchFamily="66" charset="-128"/>
            </a:endParaRPr>
          </a:p>
          <a:p>
            <a:r>
              <a:rPr kumimoji="1" lang="ja-JP" altLang="en-US" sz="1300" dirty="0">
                <a:latin typeface="HG正楷書体-PRO" panose="03000600000000000000" pitchFamily="66" charset="-128"/>
                <a:ea typeface="HG正楷書体-PRO" panose="03000600000000000000" pitchFamily="66" charset="-128"/>
              </a:rPr>
              <a:t>　</a:t>
            </a:r>
            <a:r>
              <a:rPr kumimoji="1" lang="ja-JP" altLang="en-US" sz="1300" dirty="0" smtClean="0">
                <a:latin typeface="HG正楷書体-PRO" panose="03000600000000000000" pitchFamily="66" charset="-128"/>
                <a:ea typeface="HG正楷書体-PRO" panose="03000600000000000000" pitchFamily="66" charset="-128"/>
              </a:rPr>
              <a:t>　　　　での試飲をご遠慮下さい。</a:t>
            </a:r>
            <a:endParaRPr kumimoji="1" lang="en-US" altLang="ja-JP" sz="1300" dirty="0" smtClean="0">
              <a:latin typeface="HG正楷書体-PRO" panose="03000600000000000000" pitchFamily="66" charset="-128"/>
              <a:ea typeface="HG正楷書体-PRO" panose="03000600000000000000" pitchFamily="66" charset="-128"/>
            </a:endParaRPr>
          </a:p>
          <a:p>
            <a:r>
              <a:rPr lang="ja-JP" altLang="en-US" sz="1300" kern="100" spc="600" dirty="0">
                <a:latin typeface="HG正楷書体-PRO" panose="03000600000000000000" pitchFamily="66" charset="-128"/>
                <a:ea typeface="HG正楷書体-PRO" panose="03000600000000000000" pitchFamily="66" charset="-128"/>
                <a:cs typeface="メイリオ" panose="020B0604030504040204" pitchFamily="50" charset="-128"/>
              </a:rPr>
              <a:t>申込み</a:t>
            </a:r>
            <a:r>
              <a:rPr lang="ja-JP" altLang="en-US" sz="1300" kern="100" dirty="0">
                <a:latin typeface="HG正楷書体-PRO" panose="03000600000000000000" pitchFamily="66" charset="-128"/>
                <a:ea typeface="HG正楷書体-PRO" panose="03000600000000000000" pitchFamily="66" charset="-128"/>
                <a:cs typeface="メイリオ" panose="020B0604030504040204" pitchFamily="50" charset="-128"/>
              </a:rPr>
              <a:t>　</a:t>
            </a:r>
            <a:r>
              <a:rPr lang="ja-JP" altLang="en-US" sz="1300" kern="100" dirty="0" smtClean="0">
                <a:latin typeface="HG正楷書体-PRO" panose="03000600000000000000" pitchFamily="66" charset="-128"/>
                <a:ea typeface="HG正楷書体-PRO" panose="03000600000000000000" pitchFamily="66" charset="-128"/>
                <a:cs typeface="メイリオ" panose="020B0604030504040204" pitchFamily="50" charset="-128"/>
              </a:rPr>
              <a:t>あま市企画財政</a:t>
            </a:r>
            <a:r>
              <a:rPr lang="ja-JP" altLang="en-US" sz="1300" kern="100" dirty="0">
                <a:latin typeface="HG正楷書体-PRO" panose="03000600000000000000" pitchFamily="66" charset="-128"/>
                <a:ea typeface="HG正楷書体-PRO" panose="03000600000000000000" pitchFamily="66" charset="-128"/>
                <a:cs typeface="メイリオ" panose="020B0604030504040204" pitchFamily="50" charset="-128"/>
              </a:rPr>
              <a:t>部</a:t>
            </a:r>
            <a:r>
              <a:rPr lang="ja-JP" altLang="en-US" sz="1300" kern="100" dirty="0" smtClean="0">
                <a:latin typeface="HG正楷書体-PRO" panose="03000600000000000000" pitchFamily="66" charset="-128"/>
                <a:ea typeface="HG正楷書体-PRO" panose="03000600000000000000" pitchFamily="66" charset="-128"/>
                <a:cs typeface="メイリオ" panose="020B0604030504040204" pitchFamily="50" charset="-128"/>
              </a:rPr>
              <a:t>企画政策課</a:t>
            </a:r>
            <a:endParaRPr lang="en-US" altLang="ja-JP" sz="1300" kern="100" dirty="0">
              <a:latin typeface="HG正楷書体-PRO" panose="03000600000000000000" pitchFamily="66" charset="-128"/>
              <a:ea typeface="HG正楷書体-PRO" panose="03000600000000000000" pitchFamily="66" charset="-128"/>
              <a:cs typeface="メイリオ" panose="020B0604030504040204" pitchFamily="50" charset="-128"/>
            </a:endParaRPr>
          </a:p>
          <a:p>
            <a:r>
              <a:rPr lang="ja-JP" altLang="en-US" sz="1300" kern="100" spc="600" dirty="0" smtClean="0">
                <a:latin typeface="HG正楷書体-PRO" panose="03000600000000000000" pitchFamily="66" charset="-128"/>
                <a:ea typeface="HG正楷書体-PRO" panose="03000600000000000000" pitchFamily="66" charset="-128"/>
                <a:cs typeface="メイリオ" panose="020B0604030504040204" pitchFamily="50" charset="-128"/>
              </a:rPr>
              <a:t>問合せ</a:t>
            </a:r>
            <a:r>
              <a:rPr lang="ja-JP" altLang="en-US" sz="1300" kern="100" dirty="0">
                <a:latin typeface="HG正楷書体-PRO" panose="03000600000000000000" pitchFamily="66" charset="-128"/>
                <a:ea typeface="HG正楷書体-PRO" panose="03000600000000000000" pitchFamily="66" charset="-128"/>
                <a:cs typeface="メイリオ" panose="020B0604030504040204" pitchFamily="50" charset="-128"/>
              </a:rPr>
              <a:t>　</a:t>
            </a:r>
            <a:r>
              <a:rPr lang="ja-JP" altLang="en-US" sz="1300" kern="100" dirty="0" smtClean="0">
                <a:latin typeface="HG正楷書体-PRO" panose="03000600000000000000" pitchFamily="66" charset="-128"/>
                <a:ea typeface="HG正楷書体-PRO" panose="03000600000000000000" pitchFamily="66" charset="-128"/>
                <a:cs typeface="メイリオ" panose="020B0604030504040204" pitchFamily="50" charset="-128"/>
              </a:rPr>
              <a:t>電話：</a:t>
            </a:r>
            <a:r>
              <a:rPr lang="en-US" altLang="ja-JP" sz="1300" kern="100" dirty="0" smtClean="0">
                <a:latin typeface="HG正楷書体-PRO" panose="03000600000000000000" pitchFamily="66" charset="-128"/>
                <a:ea typeface="HG正楷書体-PRO" panose="03000600000000000000" pitchFamily="66" charset="-128"/>
                <a:cs typeface="メイリオ" panose="020B0604030504040204" pitchFamily="50" charset="-128"/>
              </a:rPr>
              <a:t>444-1712</a:t>
            </a:r>
            <a:r>
              <a:rPr lang="ja-JP" altLang="en-US" sz="1300" kern="100" dirty="0" smtClean="0">
                <a:latin typeface="HG正楷書体-PRO" panose="03000600000000000000" pitchFamily="66" charset="-128"/>
                <a:ea typeface="HG正楷書体-PRO" panose="03000600000000000000" pitchFamily="66" charset="-128"/>
                <a:cs typeface="メイリオ" panose="020B0604030504040204" pitchFamily="50" charset="-128"/>
              </a:rPr>
              <a:t>　ＦＡＸ：</a:t>
            </a:r>
            <a:r>
              <a:rPr lang="en-US" altLang="ja-JP" sz="1300" kern="100" dirty="0" smtClean="0">
                <a:latin typeface="HG正楷書体-PRO" panose="03000600000000000000" pitchFamily="66" charset="-128"/>
                <a:ea typeface="HG正楷書体-PRO" panose="03000600000000000000" pitchFamily="66" charset="-128"/>
                <a:cs typeface="メイリオ" panose="020B0604030504040204" pitchFamily="50" charset="-128"/>
              </a:rPr>
              <a:t>444-0982</a:t>
            </a:r>
            <a:endParaRPr kumimoji="1" lang="en-US" altLang="ja-JP" sz="1300" dirty="0">
              <a:latin typeface="HG正楷書体-PRO" panose="03000600000000000000" pitchFamily="66" charset="-128"/>
              <a:ea typeface="HG正楷書体-PRO" panose="03000600000000000000" pitchFamily="66" charset="-128"/>
            </a:endParaRPr>
          </a:p>
        </p:txBody>
      </p:sp>
      <p:sp>
        <p:nvSpPr>
          <p:cNvPr id="10" name="テキスト ボックス 9"/>
          <p:cNvSpPr txBox="1"/>
          <p:nvPr/>
        </p:nvSpPr>
        <p:spPr>
          <a:xfrm>
            <a:off x="299085" y="371067"/>
            <a:ext cx="4553331" cy="1200329"/>
          </a:xfrm>
          <a:prstGeom prst="rect">
            <a:avLst/>
          </a:prstGeom>
          <a:noFill/>
        </p:spPr>
        <p:txBody>
          <a:bodyPr wrap="square" rtlCol="0">
            <a:spAutoFit/>
          </a:bodyPr>
          <a:lstStyle/>
          <a:p>
            <a:r>
              <a:rPr kumimoji="1" lang="ja-JP" altLang="en-US" sz="3600" dirty="0">
                <a:solidFill>
                  <a:schemeClr val="bg1"/>
                </a:solidFill>
                <a:latin typeface="HG行書体" panose="03000609000000000000" pitchFamily="65" charset="-128"/>
                <a:ea typeface="HG行書体" panose="03000609000000000000" pitchFamily="65" charset="-128"/>
              </a:rPr>
              <a:t>蟹江の歴史と</a:t>
            </a:r>
            <a:endParaRPr kumimoji="1" lang="en-US" altLang="ja-JP" sz="3600" dirty="0">
              <a:solidFill>
                <a:schemeClr val="bg1"/>
              </a:solidFill>
              <a:latin typeface="HG行書体" panose="03000609000000000000" pitchFamily="65" charset="-128"/>
              <a:ea typeface="HG行書体" panose="03000609000000000000" pitchFamily="65" charset="-128"/>
            </a:endParaRPr>
          </a:p>
          <a:p>
            <a:r>
              <a:rPr kumimoji="1" lang="ja-JP" altLang="en-US" sz="3600" dirty="0">
                <a:solidFill>
                  <a:schemeClr val="bg1"/>
                </a:solidFill>
                <a:latin typeface="HG行書体" panose="03000609000000000000" pitchFamily="65" charset="-128"/>
                <a:ea typeface="HG行書体" panose="03000609000000000000" pitchFamily="65" charset="-128"/>
              </a:rPr>
              <a:t>名産酒・地元食材を</a:t>
            </a:r>
          </a:p>
        </p:txBody>
      </p:sp>
      <p:sp>
        <p:nvSpPr>
          <p:cNvPr id="8" name="角丸四角形 7"/>
          <p:cNvSpPr/>
          <p:nvPr/>
        </p:nvSpPr>
        <p:spPr>
          <a:xfrm>
            <a:off x="237668" y="5477462"/>
            <a:ext cx="3203533" cy="2084870"/>
          </a:xfrm>
          <a:prstGeom prst="roundRect">
            <a:avLst/>
          </a:prstGeom>
          <a:solidFill>
            <a:schemeClr val="bg1">
              <a:alpha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200" dirty="0">
              <a:ln>
                <a:solidFill>
                  <a:schemeClr val="tx1"/>
                </a:solidFill>
              </a:ln>
              <a:solidFill>
                <a:schemeClr val="tx1"/>
              </a:solidFill>
              <a:latin typeface="HGS明朝B" panose="02020800000000000000" pitchFamily="18" charset="-128"/>
              <a:ea typeface="HGS明朝B" panose="02020800000000000000" pitchFamily="18" charset="-128"/>
            </a:endParaRPr>
          </a:p>
        </p:txBody>
      </p:sp>
      <p:pic>
        <p:nvPicPr>
          <p:cNvPr id="1033" name="Picture 9" descr="Y:\黒住（仮）\ＡＯＫＴ\チラシ作成用\Resize\1802a27_1400e24_01_R.jpg"/>
          <p:cNvPicPr>
            <a:picLocks noChangeAspect="1" noChangeArrowheads="1"/>
          </p:cNvPicPr>
          <p:nvPr/>
        </p:nvPicPr>
        <p:blipFill rotWithShape="1">
          <a:blip r:embed="rId4">
            <a:extLst>
              <a:ext uri="{28A0092B-C50C-407E-A947-70E740481C1C}">
                <a14:useLocalDpi xmlns:a14="http://schemas.microsoft.com/office/drawing/2010/main" val="0"/>
              </a:ext>
            </a:extLst>
          </a:blip>
          <a:srcRect l="4787" r="26382" b="12898"/>
          <a:stretch/>
        </p:blipFill>
        <p:spPr bwMode="auto">
          <a:xfrm>
            <a:off x="9728" y="-7950"/>
            <a:ext cx="6858000" cy="2505204"/>
          </a:xfrm>
          <a:prstGeom prst="rect">
            <a:avLst/>
          </a:prstGeom>
          <a:noFill/>
          <a:extLst>
            <a:ext uri="{909E8E84-426E-40DD-AFC4-6F175D3DCCD1}">
              <a14:hiddenFill xmlns:a14="http://schemas.microsoft.com/office/drawing/2010/main">
                <a:solidFill>
                  <a:srgbClr val="FFFFFF"/>
                </a:solidFill>
              </a14:hiddenFill>
            </a:ext>
          </a:extLst>
        </p:spPr>
      </p:pic>
      <p:sp>
        <p:nvSpPr>
          <p:cNvPr id="31" name="テキスト ボックス 30"/>
          <p:cNvSpPr txBox="1"/>
          <p:nvPr/>
        </p:nvSpPr>
        <p:spPr>
          <a:xfrm>
            <a:off x="378014" y="5458697"/>
            <a:ext cx="3117780" cy="2141612"/>
          </a:xfrm>
          <a:prstGeom prst="rect">
            <a:avLst/>
          </a:prstGeom>
          <a:noFill/>
        </p:spPr>
        <p:txBody>
          <a:bodyPr wrap="square" rtlCol="0">
            <a:spAutoFit/>
          </a:bodyPr>
          <a:lstStyle/>
          <a:p>
            <a:r>
              <a:rPr kumimoji="1" lang="ja-JP" altLang="en-US" sz="1300" b="1" dirty="0" smtClean="0">
                <a:latin typeface="HG正楷書体-PRO" panose="03000600000000000000" pitchFamily="66" charset="-128"/>
                <a:ea typeface="HG正楷書体-PRO" panose="03000600000000000000" pitchFamily="66" charset="-128"/>
              </a:rPr>
              <a:t>行程（蟹江町の魅力満喫ツアー）</a:t>
            </a:r>
            <a:endParaRPr kumimoji="1" lang="en-US" altLang="ja-JP" sz="1300" b="1" dirty="0" smtClean="0">
              <a:latin typeface="HG正楷書体-PRO" panose="03000600000000000000" pitchFamily="66" charset="-128"/>
              <a:ea typeface="HG正楷書体-PRO" panose="03000600000000000000" pitchFamily="66" charset="-128"/>
            </a:endParaRPr>
          </a:p>
          <a:p>
            <a:r>
              <a:rPr kumimoji="1" lang="ja-JP" altLang="en-US" sz="1300" dirty="0" smtClean="0">
                <a:latin typeface="HG正楷書体-PRO" panose="03000600000000000000" pitchFamily="66" charset="-128"/>
                <a:ea typeface="HG正楷書体-PRO" panose="03000600000000000000" pitchFamily="66" charset="-128"/>
              </a:rPr>
              <a:t>①</a:t>
            </a:r>
            <a:r>
              <a:rPr kumimoji="1" lang="ja-JP" altLang="en-US" sz="1300" dirty="0">
                <a:latin typeface="HG正楷書体-PRO" panose="03000600000000000000" pitchFamily="66" charset="-128"/>
                <a:ea typeface="HG正楷書体-PRO" panose="03000600000000000000" pitchFamily="66" charset="-128"/>
              </a:rPr>
              <a:t>　</a:t>
            </a:r>
            <a:r>
              <a:rPr kumimoji="1" lang="ja-JP" altLang="en-US" sz="1300" dirty="0" smtClean="0">
                <a:latin typeface="HG正楷書体-PRO" panose="03000600000000000000" pitchFamily="66" charset="-128"/>
                <a:ea typeface="HG正楷書体-PRO" panose="03000600000000000000" pitchFamily="66" charset="-128"/>
              </a:rPr>
              <a:t>あ</a:t>
            </a:r>
            <a:r>
              <a:rPr kumimoji="1" lang="ja-JP" altLang="en-US" sz="1300" dirty="0">
                <a:latin typeface="HG正楷書体-PRO" panose="03000600000000000000" pitchFamily="66" charset="-128"/>
                <a:ea typeface="HG正楷書体-PRO" panose="03000600000000000000" pitchFamily="66" charset="-128"/>
              </a:rPr>
              <a:t>ま</a:t>
            </a:r>
            <a:r>
              <a:rPr kumimoji="1" lang="ja-JP" altLang="en-US" sz="1300" dirty="0" smtClean="0">
                <a:latin typeface="HG正楷書体-PRO" panose="03000600000000000000" pitchFamily="66" charset="-128"/>
                <a:ea typeface="HG正楷書体-PRO" panose="03000600000000000000" pitchFamily="66" charset="-128"/>
              </a:rPr>
              <a:t>市</a:t>
            </a:r>
            <a:r>
              <a:rPr kumimoji="1" lang="ja-JP" altLang="en-US" sz="1300" dirty="0">
                <a:latin typeface="HG正楷書体-PRO" panose="03000600000000000000" pitchFamily="66" charset="-128"/>
                <a:ea typeface="HG正楷書体-PRO" panose="03000600000000000000" pitchFamily="66" charset="-128"/>
              </a:rPr>
              <a:t>役所</a:t>
            </a:r>
            <a:r>
              <a:rPr kumimoji="1" lang="ja-JP" altLang="en-US" sz="1300" dirty="0" smtClean="0">
                <a:latin typeface="HG正楷書体-PRO" panose="03000600000000000000" pitchFamily="66" charset="-128"/>
                <a:ea typeface="HG正楷書体-PRO" panose="03000600000000000000" pitchFamily="66" charset="-128"/>
              </a:rPr>
              <a:t>出発</a:t>
            </a:r>
            <a:endParaRPr kumimoji="1" lang="en-US" altLang="ja-JP" sz="1300" dirty="0" smtClean="0">
              <a:latin typeface="HG正楷書体-PRO" panose="03000600000000000000" pitchFamily="66" charset="-128"/>
              <a:ea typeface="HG正楷書体-PRO" panose="03000600000000000000" pitchFamily="66" charset="-128"/>
            </a:endParaRPr>
          </a:p>
          <a:p>
            <a:r>
              <a:rPr kumimoji="1" lang="ja-JP" altLang="en-US" sz="1300" dirty="0" smtClean="0">
                <a:latin typeface="HG正楷書体-PRO" panose="03000600000000000000" pitchFamily="66" charset="-128"/>
                <a:ea typeface="HG正楷書体-PRO" panose="03000600000000000000" pitchFamily="66" charset="-128"/>
              </a:rPr>
              <a:t>②　</a:t>
            </a:r>
            <a:r>
              <a:rPr kumimoji="1" lang="ja-JP" altLang="en-US" sz="1300" dirty="0">
                <a:latin typeface="HG正楷書体-PRO" panose="03000600000000000000" pitchFamily="66" charset="-128"/>
                <a:ea typeface="HG正楷書体-PRO" panose="03000600000000000000" pitchFamily="66" charset="-128"/>
              </a:rPr>
              <a:t>産業文化会館到着（午前１０時</a:t>
            </a:r>
            <a:r>
              <a:rPr kumimoji="1" lang="ja-JP" altLang="en-US" sz="1300" dirty="0" smtClean="0">
                <a:latin typeface="HG正楷書体-PRO" panose="03000600000000000000" pitchFamily="66" charset="-128"/>
                <a:ea typeface="HG正楷書体-PRO" panose="03000600000000000000" pitchFamily="66" charset="-128"/>
              </a:rPr>
              <a:t>）</a:t>
            </a:r>
            <a:endParaRPr kumimoji="1" lang="ja-JP" altLang="en-US" sz="1300" dirty="0">
              <a:latin typeface="HG正楷書体-PRO" panose="03000600000000000000" pitchFamily="66" charset="-128"/>
              <a:ea typeface="HG正楷書体-PRO" panose="03000600000000000000" pitchFamily="66" charset="-128"/>
            </a:endParaRPr>
          </a:p>
          <a:p>
            <a:r>
              <a:rPr kumimoji="1" lang="ja-JP" altLang="en-US" sz="1300" dirty="0">
                <a:latin typeface="HG正楷書体-PRO" panose="03000600000000000000" pitchFamily="66" charset="-128"/>
                <a:ea typeface="HG正楷書体-PRO" panose="03000600000000000000" pitchFamily="66" charset="-128"/>
              </a:rPr>
              <a:t>③　</a:t>
            </a:r>
            <a:r>
              <a:rPr kumimoji="1" lang="ja-JP" altLang="en-US" sz="1300" dirty="0" smtClean="0">
                <a:latin typeface="HG正楷書体-PRO" panose="03000600000000000000" pitchFamily="66" charset="-128"/>
                <a:ea typeface="HG正楷書体-PRO" panose="03000600000000000000" pitchFamily="66" charset="-128"/>
              </a:rPr>
              <a:t>特別展</a:t>
            </a:r>
            <a:endParaRPr kumimoji="1" lang="en-US" altLang="ja-JP" sz="1300" dirty="0" smtClean="0">
              <a:latin typeface="HG正楷書体-PRO" panose="03000600000000000000" pitchFamily="66" charset="-128"/>
              <a:ea typeface="HG正楷書体-PRO" panose="03000600000000000000" pitchFamily="66" charset="-128"/>
            </a:endParaRPr>
          </a:p>
          <a:p>
            <a:r>
              <a:rPr kumimoji="1" lang="ja-JP" altLang="en-US" sz="1300" spc="-120" dirty="0" smtClean="0">
                <a:latin typeface="HG正楷書体-PRO" panose="03000600000000000000" pitchFamily="66" charset="-128"/>
                <a:ea typeface="HG正楷書体-PRO" panose="03000600000000000000" pitchFamily="66" charset="-128"/>
              </a:rPr>
              <a:t>　　</a:t>
            </a:r>
            <a:r>
              <a:rPr kumimoji="1" lang="ja-JP" altLang="en-US" sz="1300" dirty="0" smtClean="0">
                <a:latin typeface="HG正楷書体-PRO" panose="03000600000000000000" pitchFamily="66" charset="-128"/>
                <a:ea typeface="HG正楷書体-PRO" panose="03000600000000000000" pitchFamily="66" charset="-128"/>
              </a:rPr>
              <a:t>「</a:t>
            </a:r>
            <a:r>
              <a:rPr kumimoji="1" lang="ja-JP" altLang="en-US" sz="1300" spc="-90" dirty="0" smtClean="0">
                <a:latin typeface="HG正楷書体-PRO" panose="03000600000000000000" pitchFamily="66" charset="-128"/>
                <a:ea typeface="HG正楷書体-PRO" panose="03000600000000000000" pitchFamily="66" charset="-128"/>
              </a:rPr>
              <a:t>蟹江町１３０年のあゆみ</a:t>
            </a:r>
            <a:r>
              <a:rPr kumimoji="1" lang="ja-JP" altLang="en-US" sz="1300" dirty="0" smtClean="0">
                <a:latin typeface="HG正楷書体-PRO" panose="03000600000000000000" pitchFamily="66" charset="-128"/>
                <a:ea typeface="HG正楷書体-PRO" panose="03000600000000000000" pitchFamily="66" charset="-128"/>
              </a:rPr>
              <a:t>」を見学</a:t>
            </a:r>
            <a:endParaRPr kumimoji="1" lang="en-US" altLang="ja-JP" sz="1300" dirty="0" smtClean="0">
              <a:latin typeface="HG正楷書体-PRO" panose="03000600000000000000" pitchFamily="66" charset="-128"/>
              <a:ea typeface="HG正楷書体-PRO" panose="03000600000000000000" pitchFamily="66" charset="-128"/>
            </a:endParaRPr>
          </a:p>
          <a:p>
            <a:pPr>
              <a:lnSpc>
                <a:spcPts val="1700"/>
              </a:lnSpc>
            </a:pPr>
            <a:r>
              <a:rPr kumimoji="1" lang="ja-JP" altLang="en-US" sz="1300" dirty="0" smtClean="0">
                <a:latin typeface="HG正楷書体-PRO" panose="03000600000000000000" pitchFamily="66" charset="-128"/>
                <a:ea typeface="HG正楷書体-PRO" panose="03000600000000000000" pitchFamily="66" charset="-128"/>
              </a:rPr>
              <a:t>④</a:t>
            </a:r>
            <a:r>
              <a:rPr kumimoji="1" lang="ja-JP" altLang="en-US" sz="1300" dirty="0">
                <a:latin typeface="HG正楷書体-PRO" panose="03000600000000000000" pitchFamily="66" charset="-128"/>
                <a:ea typeface="HG正楷書体-PRO" panose="03000600000000000000" pitchFamily="66" charset="-128"/>
              </a:rPr>
              <a:t>　</a:t>
            </a:r>
            <a:r>
              <a:rPr kumimoji="1" lang="ja-JP" altLang="en-US" sz="1300" dirty="0" smtClean="0">
                <a:latin typeface="HG正楷書体-PRO" panose="03000600000000000000" pitchFamily="66" charset="-128"/>
                <a:ea typeface="HG正楷書体-PRO" panose="03000600000000000000" pitchFamily="66" charset="-128"/>
              </a:rPr>
              <a:t>町内産業施設「山田酒造」を見学</a:t>
            </a:r>
          </a:p>
          <a:p>
            <a:pPr>
              <a:lnSpc>
                <a:spcPts val="1300"/>
              </a:lnSpc>
              <a:spcBef>
                <a:spcPts val="500"/>
              </a:spcBef>
            </a:pPr>
            <a:r>
              <a:rPr kumimoji="1" lang="ja-JP" altLang="en-US" sz="1300" dirty="0" smtClean="0">
                <a:latin typeface="HG正楷書体-PRO" panose="03000600000000000000" pitchFamily="66" charset="-128"/>
                <a:ea typeface="HG正楷書体-PRO" panose="03000600000000000000" pitchFamily="66" charset="-128"/>
              </a:rPr>
              <a:t>⑤</a:t>
            </a:r>
            <a:r>
              <a:rPr kumimoji="1" lang="ja-JP" altLang="en-US" sz="1300" dirty="0">
                <a:latin typeface="HG正楷書体-PRO" panose="03000600000000000000" pitchFamily="66" charset="-128"/>
                <a:ea typeface="HG正楷書体-PRO" panose="03000600000000000000" pitchFamily="66" charset="-128"/>
              </a:rPr>
              <a:t>　</a:t>
            </a:r>
            <a:r>
              <a:rPr kumimoji="1" lang="ja-JP" altLang="en-US" sz="1300" dirty="0" smtClean="0">
                <a:latin typeface="HG正楷書体-PRO" panose="03000600000000000000" pitchFamily="66" charset="-128"/>
                <a:ea typeface="HG正楷書体-PRO" panose="03000600000000000000" pitchFamily="66" charset="-128"/>
              </a:rPr>
              <a:t>観光交流センター「祭人」</a:t>
            </a:r>
            <a:r>
              <a:rPr kumimoji="1" lang="ja-JP" altLang="en-US" sz="1300" dirty="0">
                <a:latin typeface="HG正楷書体-PRO" panose="03000600000000000000" pitchFamily="66" charset="-128"/>
                <a:ea typeface="HG正楷書体-PRO" panose="03000600000000000000" pitchFamily="66" charset="-128"/>
              </a:rPr>
              <a:t>で</a:t>
            </a:r>
            <a:endParaRPr kumimoji="1" lang="en-US" altLang="ja-JP" sz="1300" dirty="0" smtClean="0">
              <a:latin typeface="HG正楷書体-PRO" panose="03000600000000000000" pitchFamily="66" charset="-128"/>
              <a:ea typeface="HG正楷書体-PRO" panose="03000600000000000000" pitchFamily="66" charset="-128"/>
            </a:endParaRPr>
          </a:p>
          <a:p>
            <a:r>
              <a:rPr kumimoji="1" lang="ja-JP" altLang="en-US" sz="1300" dirty="0">
                <a:latin typeface="HG正楷書体-PRO" panose="03000600000000000000" pitchFamily="66" charset="-128"/>
                <a:ea typeface="HG正楷書体-PRO" panose="03000600000000000000" pitchFamily="66" charset="-128"/>
              </a:rPr>
              <a:t>　</a:t>
            </a:r>
            <a:r>
              <a:rPr kumimoji="1" lang="ja-JP" altLang="en-US" sz="1300" dirty="0" smtClean="0">
                <a:latin typeface="HG正楷書体-PRO" panose="03000600000000000000" pitchFamily="66" charset="-128"/>
                <a:ea typeface="HG正楷書体-PRO" panose="03000600000000000000" pitchFamily="66" charset="-128"/>
              </a:rPr>
              <a:t>　見学・ランチ</a:t>
            </a:r>
            <a:endParaRPr kumimoji="1" lang="ja-JP" altLang="en-US" sz="1300" dirty="0">
              <a:latin typeface="HG正楷書体-PRO" panose="03000600000000000000" pitchFamily="66" charset="-128"/>
              <a:ea typeface="HG正楷書体-PRO" panose="03000600000000000000" pitchFamily="66" charset="-128"/>
            </a:endParaRPr>
          </a:p>
          <a:p>
            <a:r>
              <a:rPr kumimoji="1" lang="ja-JP" altLang="en-US" sz="1300" dirty="0">
                <a:latin typeface="HG正楷書体-PRO" panose="03000600000000000000" pitchFamily="66" charset="-128"/>
                <a:ea typeface="HG正楷書体-PRO" panose="03000600000000000000" pitchFamily="66" charset="-128"/>
              </a:rPr>
              <a:t>⑥　</a:t>
            </a:r>
            <a:r>
              <a:rPr kumimoji="1" lang="ja-JP" altLang="en-US" sz="1300" dirty="0" smtClean="0">
                <a:latin typeface="HG正楷書体-PRO" panose="03000600000000000000" pitchFamily="66" charset="-128"/>
                <a:ea typeface="HG正楷書体-PRO" panose="03000600000000000000" pitchFamily="66" charset="-128"/>
              </a:rPr>
              <a:t>出発（午後２時３０分）</a:t>
            </a:r>
            <a:endParaRPr kumimoji="1" lang="en-US" altLang="ja-JP" sz="1300" dirty="0" smtClean="0">
              <a:latin typeface="HG正楷書体-PRO" panose="03000600000000000000" pitchFamily="66" charset="-128"/>
              <a:ea typeface="HG正楷書体-PRO" panose="03000600000000000000" pitchFamily="66" charset="-128"/>
            </a:endParaRPr>
          </a:p>
          <a:p>
            <a:r>
              <a:rPr kumimoji="1" lang="ja-JP" altLang="en-US" sz="1300" dirty="0" smtClean="0">
                <a:latin typeface="HG正楷書体-PRO" panose="03000600000000000000" pitchFamily="66" charset="-128"/>
                <a:ea typeface="HG正楷書体-PRO" panose="03000600000000000000" pitchFamily="66" charset="-128"/>
              </a:rPr>
              <a:t>⑦　</a:t>
            </a:r>
            <a:r>
              <a:rPr kumimoji="1" lang="ja-JP" altLang="en-US" sz="1300" dirty="0" smtClean="0">
                <a:latin typeface="HG正楷書体-PRO" panose="03000600000000000000" pitchFamily="66" charset="-128"/>
                <a:ea typeface="HG正楷書体-PRO" panose="03000600000000000000" pitchFamily="66" charset="-128"/>
              </a:rPr>
              <a:t>あ</a:t>
            </a:r>
            <a:r>
              <a:rPr kumimoji="1" lang="ja-JP" altLang="en-US" sz="1300" dirty="0">
                <a:latin typeface="HG正楷書体-PRO" panose="03000600000000000000" pitchFamily="66" charset="-128"/>
                <a:ea typeface="HG正楷書体-PRO" panose="03000600000000000000" pitchFamily="66" charset="-128"/>
              </a:rPr>
              <a:t>ま</a:t>
            </a:r>
            <a:r>
              <a:rPr kumimoji="1" lang="ja-JP" altLang="en-US" sz="1300" dirty="0" smtClean="0">
                <a:latin typeface="HG正楷書体-PRO" panose="03000600000000000000" pitchFamily="66" charset="-128"/>
                <a:ea typeface="HG正楷書体-PRO" panose="03000600000000000000" pitchFamily="66" charset="-128"/>
              </a:rPr>
              <a:t>市</a:t>
            </a:r>
            <a:r>
              <a:rPr kumimoji="1" lang="ja-JP" altLang="en-US" sz="1300" dirty="0" smtClean="0">
                <a:latin typeface="HG正楷書体-PRO" panose="03000600000000000000" pitchFamily="66" charset="-128"/>
                <a:ea typeface="HG正楷書体-PRO" panose="03000600000000000000" pitchFamily="66" charset="-128"/>
              </a:rPr>
              <a:t>役所到着</a:t>
            </a:r>
            <a:endParaRPr kumimoji="1" lang="ja-JP" altLang="en-US" sz="1300" dirty="0">
              <a:latin typeface="HG正楷書体-PRO" panose="03000600000000000000" pitchFamily="66" charset="-128"/>
              <a:ea typeface="HG正楷書体-PRO" panose="03000600000000000000" pitchFamily="66" charset="-128"/>
            </a:endParaRPr>
          </a:p>
        </p:txBody>
      </p:sp>
      <p:sp>
        <p:nvSpPr>
          <p:cNvPr id="15" name="テキスト ボックス 14"/>
          <p:cNvSpPr txBox="1"/>
          <p:nvPr/>
        </p:nvSpPr>
        <p:spPr>
          <a:xfrm>
            <a:off x="-3524250" y="5768990"/>
            <a:ext cx="3009900" cy="369332"/>
          </a:xfrm>
          <a:prstGeom prst="rect">
            <a:avLst/>
          </a:prstGeom>
          <a:noFill/>
        </p:spPr>
        <p:txBody>
          <a:bodyPr wrap="square" rtlCol="0">
            <a:spAutoFit/>
          </a:bodyPr>
          <a:lstStyle/>
          <a:p>
            <a:endParaRPr kumimoji="1" lang="ja-JP" altLang="en-US" dirty="0"/>
          </a:p>
        </p:txBody>
      </p:sp>
      <p:sp>
        <p:nvSpPr>
          <p:cNvPr id="21" name="テキスト ボックス 20"/>
          <p:cNvSpPr txBox="1"/>
          <p:nvPr/>
        </p:nvSpPr>
        <p:spPr>
          <a:xfrm>
            <a:off x="3568282" y="6970797"/>
            <a:ext cx="3299445" cy="564257"/>
          </a:xfrm>
          <a:prstGeom prst="rect">
            <a:avLst/>
          </a:prstGeom>
          <a:solidFill>
            <a:schemeClr val="bg1">
              <a:alpha val="51000"/>
            </a:schemeClr>
          </a:solidFill>
        </p:spPr>
        <p:txBody>
          <a:bodyPr wrap="square" lIns="0" tIns="0" rIns="0" bIns="0" rtlCol="0">
            <a:spAutoFit/>
          </a:bodyPr>
          <a:lstStyle/>
          <a:p>
            <a:pPr>
              <a:lnSpc>
                <a:spcPts val="1100"/>
              </a:lnSpc>
            </a:pPr>
            <a:r>
              <a:rPr kumimoji="1" lang="ja-JP" altLang="en-US" sz="1100" dirty="0" smtClean="0">
                <a:latin typeface="HG行書体" panose="03000609000000000000" pitchFamily="65" charset="-128"/>
                <a:ea typeface="HG行書体" panose="03000609000000000000" pitchFamily="65" charset="-128"/>
              </a:rPr>
              <a:t>祭人では、プロジェクションマッピングや</a:t>
            </a:r>
            <a:r>
              <a:rPr kumimoji="1" lang="en-US" altLang="ja-JP" sz="1100" dirty="0" smtClean="0">
                <a:latin typeface="HG行書体" panose="03000609000000000000" pitchFamily="65" charset="-128"/>
                <a:ea typeface="HG行書体" panose="03000609000000000000" pitchFamily="65" charset="-128"/>
              </a:rPr>
              <a:t>VR</a:t>
            </a:r>
            <a:r>
              <a:rPr kumimoji="1" lang="ja-JP" altLang="en-US" sz="1100" dirty="0" smtClean="0">
                <a:latin typeface="HG行書体" panose="03000609000000000000" pitchFamily="65" charset="-128"/>
                <a:ea typeface="HG行書体" panose="03000609000000000000" pitchFamily="65" charset="-128"/>
              </a:rPr>
              <a:t>で</a:t>
            </a:r>
            <a:endParaRPr kumimoji="1" lang="en-US" altLang="ja-JP" sz="1100" dirty="0" smtClean="0">
              <a:latin typeface="HG行書体" panose="03000609000000000000" pitchFamily="65" charset="-128"/>
              <a:ea typeface="HG行書体" panose="03000609000000000000" pitchFamily="65" charset="-128"/>
            </a:endParaRPr>
          </a:p>
          <a:p>
            <a:pPr>
              <a:lnSpc>
                <a:spcPts val="1100"/>
              </a:lnSpc>
            </a:pPr>
            <a:r>
              <a:rPr kumimoji="1" lang="ja-JP" altLang="en-US" sz="1100" dirty="0" smtClean="0">
                <a:latin typeface="HG行書体" panose="03000609000000000000" pitchFamily="65" charset="-128"/>
                <a:ea typeface="HG行書体" panose="03000609000000000000" pitchFamily="65" charset="-128"/>
              </a:rPr>
              <a:t>ユネスコ無形文化遺産「須成祭」が体験できます。</a:t>
            </a:r>
            <a:endParaRPr kumimoji="1" lang="en-US" altLang="ja-JP" sz="1100" dirty="0" smtClean="0">
              <a:latin typeface="HG行書体" panose="03000609000000000000" pitchFamily="65" charset="-128"/>
              <a:ea typeface="HG行書体" panose="03000609000000000000" pitchFamily="65" charset="-128"/>
            </a:endParaRPr>
          </a:p>
          <a:p>
            <a:pPr>
              <a:lnSpc>
                <a:spcPts val="1100"/>
              </a:lnSpc>
            </a:pPr>
            <a:r>
              <a:rPr kumimoji="1" lang="ja-JP" altLang="en-US" sz="1100" dirty="0" smtClean="0">
                <a:latin typeface="HG行書体" panose="03000609000000000000" pitchFamily="65" charset="-128"/>
                <a:ea typeface="HG行書体" panose="03000609000000000000" pitchFamily="65" charset="-128"/>
              </a:rPr>
              <a:t>カフェ・物販コーナーでは</a:t>
            </a:r>
            <a:r>
              <a:rPr kumimoji="1" lang="ja-JP" altLang="en-US" sz="1100" dirty="0">
                <a:latin typeface="HG行書体" panose="03000609000000000000" pitchFamily="65" charset="-128"/>
                <a:ea typeface="HG行書体" panose="03000609000000000000" pitchFamily="65" charset="-128"/>
              </a:rPr>
              <a:t>、甘強酒造の</a:t>
            </a:r>
            <a:r>
              <a:rPr kumimoji="1" lang="ja-JP" altLang="en-US" sz="1100" dirty="0" smtClean="0">
                <a:latin typeface="HG行書体" panose="03000609000000000000" pitchFamily="65" charset="-128"/>
                <a:ea typeface="HG行書体" panose="03000609000000000000" pitchFamily="65" charset="-128"/>
              </a:rPr>
              <a:t>みりんなど</a:t>
            </a:r>
            <a:endParaRPr kumimoji="1" lang="en-US" altLang="ja-JP" sz="1100" dirty="0" smtClean="0">
              <a:latin typeface="HG行書体" panose="03000609000000000000" pitchFamily="65" charset="-128"/>
              <a:ea typeface="HG行書体" panose="03000609000000000000" pitchFamily="65" charset="-128"/>
            </a:endParaRPr>
          </a:p>
          <a:p>
            <a:pPr>
              <a:lnSpc>
                <a:spcPts val="1100"/>
              </a:lnSpc>
            </a:pPr>
            <a:r>
              <a:rPr kumimoji="1" lang="ja-JP" altLang="en-US" sz="1100" dirty="0" smtClean="0">
                <a:latin typeface="HG行書体" panose="03000609000000000000" pitchFamily="65" charset="-128"/>
                <a:ea typeface="HG行書体" panose="03000609000000000000" pitchFamily="65" charset="-128"/>
              </a:rPr>
              <a:t>蟹江</a:t>
            </a:r>
            <a:r>
              <a:rPr kumimoji="1" lang="ja-JP" altLang="en-US" sz="1100" smtClean="0">
                <a:latin typeface="HG行書体" panose="03000609000000000000" pitchFamily="65" charset="-128"/>
                <a:ea typeface="HG行書体" panose="03000609000000000000" pitchFamily="65" charset="-128"/>
              </a:rPr>
              <a:t>の特産物を販売</a:t>
            </a:r>
            <a:r>
              <a:rPr kumimoji="1" lang="ja-JP" altLang="en-US" sz="1100" dirty="0" smtClean="0">
                <a:latin typeface="HG行書体" panose="03000609000000000000" pitchFamily="65" charset="-128"/>
                <a:ea typeface="HG行書体" panose="03000609000000000000" pitchFamily="65" charset="-128"/>
              </a:rPr>
              <a:t>して</a:t>
            </a:r>
            <a:r>
              <a:rPr kumimoji="1" lang="ja-JP" altLang="en-US" sz="1100" dirty="0">
                <a:latin typeface="HG行書体" panose="03000609000000000000" pitchFamily="65" charset="-128"/>
                <a:ea typeface="HG行書体" panose="03000609000000000000" pitchFamily="65" charset="-128"/>
              </a:rPr>
              <a:t>い</a:t>
            </a:r>
            <a:r>
              <a:rPr kumimoji="1" lang="ja-JP" altLang="en-US" sz="1100" dirty="0" smtClean="0">
                <a:latin typeface="HG行書体" panose="03000609000000000000" pitchFamily="65" charset="-128"/>
                <a:ea typeface="HG行書体" panose="03000609000000000000" pitchFamily="65" charset="-128"/>
              </a:rPr>
              <a:t>ます。</a:t>
            </a:r>
            <a:endParaRPr kumimoji="1" lang="en-US" altLang="ja-JP" sz="1100" dirty="0" smtClean="0">
              <a:latin typeface="HG行書体" panose="03000609000000000000" pitchFamily="65" charset="-128"/>
              <a:ea typeface="HG行書体" panose="03000609000000000000" pitchFamily="65" charset="-128"/>
            </a:endParaRPr>
          </a:p>
        </p:txBody>
      </p:sp>
      <p:pic>
        <p:nvPicPr>
          <p:cNvPr id="1035" name="Picture 11" descr="Y:\黒住（仮）\ＡＯＫＴ\チラシ作成用\Resize\4e11f7fd5ce75b66e9d2c0312470b376_l_R.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561" y="2580902"/>
            <a:ext cx="2796124" cy="2816873"/>
          </a:xfrm>
          <a:prstGeom prst="ellipse">
            <a:avLst/>
          </a:prstGeom>
          <a:ln w="63500" cap="rnd">
            <a:noFill/>
          </a:ln>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43913" y="4513002"/>
            <a:ext cx="2796124" cy="669414"/>
          </a:xfrm>
          <a:prstGeom prst="rect">
            <a:avLst/>
          </a:prstGeom>
          <a:solidFill>
            <a:schemeClr val="bg1">
              <a:alpha val="51000"/>
            </a:schemeClr>
          </a:solidFill>
        </p:spPr>
        <p:txBody>
          <a:bodyPr wrap="square" rtlCol="0">
            <a:spAutoFit/>
          </a:bodyPr>
          <a:lstStyle/>
          <a:p>
            <a:pPr algn="ctr">
              <a:lnSpc>
                <a:spcPts val="1300"/>
              </a:lnSpc>
              <a:spcAft>
                <a:spcPts val="600"/>
              </a:spcAft>
            </a:pPr>
            <a:r>
              <a:rPr kumimoji="1" lang="ja-JP" altLang="en-US" sz="1200" b="1" dirty="0">
                <a:latin typeface="HG行書体" panose="03000609000000000000" pitchFamily="65" charset="-128"/>
                <a:ea typeface="HG行書体" panose="03000609000000000000" pitchFamily="65" charset="-128"/>
              </a:rPr>
              <a:t>蟹江が</a:t>
            </a:r>
            <a:r>
              <a:rPr kumimoji="1" lang="ja-JP" altLang="en-US" sz="1200" b="1" dirty="0" smtClean="0">
                <a:latin typeface="HG行書体" panose="03000609000000000000" pitchFamily="65" charset="-128"/>
                <a:ea typeface="HG行書体" panose="03000609000000000000" pitchFamily="65" charset="-128"/>
              </a:rPr>
              <a:t>誇る「</a:t>
            </a:r>
            <a:r>
              <a:rPr kumimoji="1" lang="ja-JP" altLang="en-US" sz="1200" b="1" dirty="0">
                <a:latin typeface="HG行書体" panose="03000609000000000000" pitchFamily="65" charset="-128"/>
                <a:ea typeface="HG行書体" panose="03000609000000000000" pitchFamily="65" charset="-128"/>
              </a:rPr>
              <a:t>山田</a:t>
            </a:r>
            <a:r>
              <a:rPr kumimoji="1" lang="ja-JP" altLang="en-US" sz="1200" b="1" dirty="0" smtClean="0">
                <a:latin typeface="HG行書体" panose="03000609000000000000" pitchFamily="65" charset="-128"/>
                <a:ea typeface="HG行書体" panose="03000609000000000000" pitchFamily="65" charset="-128"/>
              </a:rPr>
              <a:t>酒造」</a:t>
            </a:r>
            <a:endParaRPr kumimoji="1" lang="en-US" altLang="ja-JP" sz="1200" b="1" dirty="0" smtClean="0">
              <a:latin typeface="HG行書体" panose="03000609000000000000" pitchFamily="65" charset="-128"/>
              <a:ea typeface="HG行書体" panose="03000609000000000000" pitchFamily="65" charset="-128"/>
            </a:endParaRPr>
          </a:p>
          <a:p>
            <a:pPr algn="ctr">
              <a:lnSpc>
                <a:spcPts val="1300"/>
              </a:lnSpc>
            </a:pPr>
            <a:r>
              <a:rPr kumimoji="1" lang="ja-JP" altLang="en-US" sz="1100" dirty="0" smtClean="0">
                <a:latin typeface="HG行書体" panose="03000609000000000000" pitchFamily="65" charset="-128"/>
                <a:ea typeface="HG行書体" panose="03000609000000000000" pitchFamily="65" charset="-128"/>
              </a:rPr>
              <a:t>今回、特別に酒蔵見学と</a:t>
            </a:r>
            <a:endParaRPr kumimoji="1" lang="en-US" altLang="ja-JP" sz="1100" dirty="0" smtClean="0">
              <a:latin typeface="HG行書体" panose="03000609000000000000" pitchFamily="65" charset="-128"/>
              <a:ea typeface="HG行書体" panose="03000609000000000000" pitchFamily="65" charset="-128"/>
            </a:endParaRPr>
          </a:p>
          <a:p>
            <a:pPr algn="ctr">
              <a:lnSpc>
                <a:spcPts val="1300"/>
              </a:lnSpc>
            </a:pPr>
            <a:r>
              <a:rPr kumimoji="1" lang="ja-JP" altLang="en-US" sz="1100" dirty="0" smtClean="0">
                <a:latin typeface="HG行書体" panose="03000609000000000000" pitchFamily="65" charset="-128"/>
                <a:ea typeface="HG行書体" panose="03000609000000000000" pitchFamily="65" charset="-128"/>
              </a:rPr>
              <a:t>銘酒</a:t>
            </a:r>
            <a:r>
              <a:rPr kumimoji="1" lang="ja-JP" altLang="en-US" sz="1100" dirty="0">
                <a:latin typeface="HG行書体" panose="03000609000000000000" pitchFamily="65" charset="-128"/>
                <a:ea typeface="HG行書体" panose="03000609000000000000" pitchFamily="65" charset="-128"/>
              </a:rPr>
              <a:t>の</a:t>
            </a:r>
            <a:r>
              <a:rPr kumimoji="1" lang="ja-JP" altLang="en-US" sz="1100" dirty="0" smtClean="0">
                <a:latin typeface="HG行書体" panose="03000609000000000000" pitchFamily="65" charset="-128"/>
                <a:ea typeface="HG行書体" panose="03000609000000000000" pitchFamily="65" charset="-128"/>
              </a:rPr>
              <a:t>試飲ができます。</a:t>
            </a:r>
            <a:endParaRPr kumimoji="1" lang="en-US" altLang="ja-JP" sz="1100" dirty="0" smtClean="0">
              <a:latin typeface="HG行書体" panose="03000609000000000000" pitchFamily="65" charset="-128"/>
              <a:ea typeface="HG行書体" panose="03000609000000000000" pitchFamily="65" charset="-128"/>
            </a:endParaRPr>
          </a:p>
        </p:txBody>
      </p:sp>
      <p:cxnSp>
        <p:nvCxnSpPr>
          <p:cNvPr id="17" name="直線コネクタ 16"/>
          <p:cNvCxnSpPr/>
          <p:nvPr/>
        </p:nvCxnSpPr>
        <p:spPr>
          <a:xfrm flipV="1">
            <a:off x="-4564" y="7615138"/>
            <a:ext cx="3041697" cy="4851"/>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2202685" y="6620979"/>
            <a:ext cx="497078" cy="215444"/>
          </a:xfrm>
          <a:prstGeom prst="rect">
            <a:avLst/>
          </a:prstGeom>
          <a:noFill/>
        </p:spPr>
        <p:txBody>
          <a:bodyPr wrap="square" rtlCol="0">
            <a:spAutoFit/>
          </a:bodyPr>
          <a:lstStyle/>
          <a:p>
            <a:r>
              <a:rPr kumimoji="1" lang="ja-JP" altLang="en-US" sz="800" dirty="0" smtClean="0">
                <a:latin typeface="HG正楷書体-PRO" panose="03000600000000000000" pitchFamily="66" charset="-128"/>
                <a:ea typeface="HG正楷書体-PRO" panose="03000600000000000000" pitchFamily="66" charset="-128"/>
              </a:rPr>
              <a:t>さいと</a:t>
            </a:r>
            <a:endParaRPr kumimoji="1" lang="ja-JP" altLang="en-US" sz="800" dirty="0">
              <a:latin typeface="HG正楷書体-PRO" panose="03000600000000000000" pitchFamily="66" charset="-128"/>
              <a:ea typeface="HG正楷書体-PRO" panose="03000600000000000000" pitchFamily="66" charset="-128"/>
            </a:endParaRPr>
          </a:p>
        </p:txBody>
      </p:sp>
      <p:sp>
        <p:nvSpPr>
          <p:cNvPr id="32" name="テキスト ボックス 31"/>
          <p:cNvSpPr txBox="1"/>
          <p:nvPr/>
        </p:nvSpPr>
        <p:spPr>
          <a:xfrm>
            <a:off x="3041696" y="7488036"/>
            <a:ext cx="787859" cy="230832"/>
          </a:xfrm>
          <a:prstGeom prst="rect">
            <a:avLst/>
          </a:prstGeom>
          <a:noFill/>
        </p:spPr>
        <p:txBody>
          <a:bodyPr wrap="square" rtlCol="0">
            <a:spAutoFit/>
          </a:bodyPr>
          <a:lstStyle/>
          <a:p>
            <a:pPr algn="ctr"/>
            <a:r>
              <a:rPr kumimoji="1" lang="ja-JP" altLang="en-US" sz="900" b="1" dirty="0" smtClean="0">
                <a:latin typeface="HG正楷書体-PRO" panose="03000600000000000000" pitchFamily="66" charset="-128"/>
                <a:ea typeface="HG正楷書体-PRO" panose="03000600000000000000" pitchFamily="66" charset="-128"/>
              </a:rPr>
              <a:t>きりとり</a:t>
            </a:r>
            <a:endParaRPr kumimoji="1" lang="ja-JP" altLang="en-US" sz="900" b="1" dirty="0">
              <a:latin typeface="HG正楷書体-PRO" panose="03000600000000000000" pitchFamily="66" charset="-128"/>
              <a:ea typeface="HG正楷書体-PRO" panose="03000600000000000000" pitchFamily="66" charset="-128"/>
            </a:endParaRPr>
          </a:p>
        </p:txBody>
      </p:sp>
      <p:cxnSp>
        <p:nvCxnSpPr>
          <p:cNvPr id="37" name="直線コネクタ 36"/>
          <p:cNvCxnSpPr/>
          <p:nvPr/>
        </p:nvCxnSpPr>
        <p:spPr>
          <a:xfrm flipV="1">
            <a:off x="3829556" y="7611152"/>
            <a:ext cx="3063690" cy="9927"/>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401005" y="-15485"/>
            <a:ext cx="7142995" cy="2123658"/>
          </a:xfrm>
          <a:prstGeom prst="rect">
            <a:avLst/>
          </a:prstGeom>
          <a:noFill/>
        </p:spPr>
        <p:txBody>
          <a:bodyPr wrap="square" rtlCol="0">
            <a:spAutoFit/>
          </a:bodyPr>
          <a:lstStyle/>
          <a:p>
            <a:pPr algn="ctr"/>
            <a:r>
              <a:rPr kumimoji="1" lang="ja-JP" altLang="en-US" sz="6600" b="1" dirty="0">
                <a:ln w="12700">
                  <a:solidFill>
                    <a:schemeClr val="tx1"/>
                  </a:solidFill>
                </a:ln>
                <a:solidFill>
                  <a:schemeClr val="bg1"/>
                </a:solidFill>
                <a:latin typeface="HG行書体" panose="03000609000000000000" pitchFamily="65" charset="-128"/>
                <a:ea typeface="HG行書体" panose="03000609000000000000" pitchFamily="65" charset="-128"/>
              </a:rPr>
              <a:t>蟹江の歴史</a:t>
            </a:r>
            <a:r>
              <a:rPr kumimoji="1" lang="ja-JP" altLang="en-US" sz="6600" b="1" dirty="0" smtClean="0">
                <a:ln w="12700">
                  <a:solidFill>
                    <a:schemeClr val="tx1"/>
                  </a:solidFill>
                </a:ln>
                <a:solidFill>
                  <a:schemeClr val="bg1"/>
                </a:solidFill>
                <a:latin typeface="HG行書体" panose="03000609000000000000" pitchFamily="65" charset="-128"/>
                <a:ea typeface="HG行書体" panose="03000609000000000000" pitchFamily="65" charset="-128"/>
              </a:rPr>
              <a:t>と</a:t>
            </a:r>
            <a:endParaRPr kumimoji="1" lang="en-US" altLang="ja-JP" sz="6600" b="1" dirty="0" smtClean="0">
              <a:ln w="12700">
                <a:solidFill>
                  <a:schemeClr val="tx1"/>
                </a:solidFill>
              </a:ln>
              <a:solidFill>
                <a:schemeClr val="bg1"/>
              </a:solidFill>
              <a:latin typeface="HG行書体" panose="03000609000000000000" pitchFamily="65" charset="-128"/>
              <a:ea typeface="HG行書体" panose="03000609000000000000" pitchFamily="65" charset="-128"/>
            </a:endParaRPr>
          </a:p>
          <a:p>
            <a:pPr algn="ctr"/>
            <a:r>
              <a:rPr kumimoji="1" lang="ja-JP" altLang="en-US" sz="6600" b="1" dirty="0">
                <a:ln w="12700">
                  <a:solidFill>
                    <a:schemeClr val="tx1"/>
                  </a:solidFill>
                </a:ln>
                <a:solidFill>
                  <a:schemeClr val="bg1"/>
                </a:solidFill>
                <a:latin typeface="HG行書体" panose="03000609000000000000" pitchFamily="65" charset="-128"/>
                <a:ea typeface="HG行書体" panose="03000609000000000000" pitchFamily="65" charset="-128"/>
              </a:rPr>
              <a:t>　</a:t>
            </a:r>
            <a:r>
              <a:rPr kumimoji="1" lang="ja-JP" altLang="en-US" sz="6600" b="1" dirty="0" smtClean="0">
                <a:ln w="12700">
                  <a:solidFill>
                    <a:schemeClr val="tx1"/>
                  </a:solidFill>
                </a:ln>
                <a:solidFill>
                  <a:schemeClr val="bg1"/>
                </a:solidFill>
                <a:latin typeface="HG行書体" panose="03000609000000000000" pitchFamily="65" charset="-128"/>
                <a:ea typeface="HG行書体" panose="03000609000000000000" pitchFamily="65" charset="-128"/>
              </a:rPr>
              <a:t>　食材</a:t>
            </a:r>
            <a:r>
              <a:rPr kumimoji="1" lang="ja-JP" altLang="en-US" sz="6600" b="1" dirty="0">
                <a:ln w="12700">
                  <a:solidFill>
                    <a:schemeClr val="tx1"/>
                  </a:solidFill>
                </a:ln>
                <a:solidFill>
                  <a:schemeClr val="bg1"/>
                </a:solidFill>
                <a:latin typeface="HG行書体" panose="03000609000000000000" pitchFamily="65" charset="-128"/>
                <a:ea typeface="HG行書体" panose="03000609000000000000" pitchFamily="65" charset="-128"/>
              </a:rPr>
              <a:t>を味わう</a:t>
            </a:r>
          </a:p>
        </p:txBody>
      </p:sp>
      <p:sp>
        <p:nvSpPr>
          <p:cNvPr id="6" name="正方形/長方形 5"/>
          <p:cNvSpPr/>
          <p:nvPr/>
        </p:nvSpPr>
        <p:spPr>
          <a:xfrm>
            <a:off x="0" y="-7950"/>
            <a:ext cx="147235" cy="761077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400" dirty="0" smtClean="0">
              <a:ln>
                <a:solidFill>
                  <a:schemeClr val="tx1"/>
                </a:solidFill>
              </a:ln>
            </a:endParaRPr>
          </a:p>
        </p:txBody>
      </p:sp>
      <p:sp>
        <p:nvSpPr>
          <p:cNvPr id="14" name="テキスト ボックス 13"/>
          <p:cNvSpPr txBox="1"/>
          <p:nvPr/>
        </p:nvSpPr>
        <p:spPr>
          <a:xfrm>
            <a:off x="-100748" y="65520"/>
            <a:ext cx="338554" cy="7545251"/>
          </a:xfrm>
          <a:prstGeom prst="rect">
            <a:avLst/>
          </a:prstGeom>
          <a:noFill/>
        </p:spPr>
        <p:txBody>
          <a:bodyPr vert="eaVert" wrap="square" rtlCol="0">
            <a:spAutoFit/>
          </a:bodyPr>
          <a:lstStyle/>
          <a:p>
            <a:pPr algn="ctr"/>
            <a:r>
              <a:rPr kumimoji="1" lang="ja-JP" altLang="en-US" sz="1000" dirty="0" smtClean="0">
                <a:latin typeface="HGSｺﾞｼｯｸM" panose="020B0600000000000000" pitchFamily="50" charset="-128"/>
                <a:ea typeface="HGSｺﾞｼｯｸM" panose="020B0600000000000000" pitchFamily="50" charset="-128"/>
                <a:cs typeface="メイリオ" panose="020B0604030504040204" pitchFamily="50" charset="-128"/>
              </a:rPr>
              <a:t>ＡＯＫＴ地域間</a:t>
            </a:r>
            <a:r>
              <a:rPr kumimoji="1" lang="ja-JP" altLang="en-US" sz="1000" dirty="0">
                <a:latin typeface="HGSｺﾞｼｯｸM" panose="020B0600000000000000" pitchFamily="50" charset="-128"/>
                <a:ea typeface="HGSｺﾞｼｯｸM" panose="020B0600000000000000" pitchFamily="50" charset="-128"/>
                <a:cs typeface="メイリオ" panose="020B0604030504040204" pitchFamily="50" charset="-128"/>
              </a:rPr>
              <a:t>交流</a:t>
            </a:r>
            <a:r>
              <a:rPr kumimoji="1" lang="ja-JP" altLang="en-US" sz="1000" dirty="0" smtClean="0">
                <a:latin typeface="HGSｺﾞｼｯｸM" panose="020B0600000000000000" pitchFamily="50" charset="-128"/>
                <a:ea typeface="HGSｺﾞｼｯｸM" panose="020B0600000000000000" pitchFamily="50" charset="-128"/>
                <a:cs typeface="メイリオ" panose="020B0604030504040204" pitchFamily="50" charset="-128"/>
              </a:rPr>
              <a:t>事業　</a:t>
            </a:r>
            <a:r>
              <a:rPr lang="ja-JP" altLang="ja-JP" sz="1000" kern="100" dirty="0" smtClean="0">
                <a:latin typeface="HGSｺﾞｼｯｸM" panose="020B0600000000000000" pitchFamily="50" charset="-128"/>
                <a:ea typeface="HGSｺﾞｼｯｸM" panose="020B0600000000000000" pitchFamily="50" charset="-128"/>
                <a:cs typeface="メイリオ" panose="020B0604030504040204" pitchFamily="50" charset="-128"/>
              </a:rPr>
              <a:t>あま</a:t>
            </a:r>
            <a:r>
              <a:rPr lang="ja-JP" altLang="ja-JP" sz="1000" kern="100" dirty="0">
                <a:latin typeface="HGSｺﾞｼｯｸM" panose="020B0600000000000000" pitchFamily="50" charset="-128"/>
                <a:ea typeface="HGSｺﾞｼｯｸM" panose="020B0600000000000000" pitchFamily="50" charset="-128"/>
                <a:cs typeface="メイリオ" panose="020B0604030504040204" pitchFamily="50" charset="-128"/>
              </a:rPr>
              <a:t>・大治・蟹江・飛島まちづくり連絡会議が、多彩なプログラムで連携・交流している事業です</a:t>
            </a:r>
            <a:r>
              <a:rPr lang="ja-JP" altLang="en-US" sz="1000" kern="100" dirty="0" smtClean="0">
                <a:latin typeface="HGSｺﾞｼｯｸM" panose="020B0600000000000000" pitchFamily="50" charset="-128"/>
                <a:ea typeface="HGSｺﾞｼｯｸM" panose="020B0600000000000000" pitchFamily="50" charset="-128"/>
                <a:cs typeface="メイリオ" panose="020B0604030504040204" pitchFamily="50" charset="-128"/>
              </a:rPr>
              <a:t>。</a:t>
            </a:r>
            <a:endParaRPr kumimoji="1" lang="ja-JP" altLang="en-US" sz="1000" dirty="0">
              <a:latin typeface="HGSｺﾞｼｯｸM" panose="020B0600000000000000" pitchFamily="50" charset="-128"/>
              <a:ea typeface="HGSｺﾞｼｯｸM" panose="020B0600000000000000" pitchFamily="50" charset="-128"/>
            </a:endParaRPr>
          </a:p>
        </p:txBody>
      </p:sp>
      <p:sp>
        <p:nvSpPr>
          <p:cNvPr id="23" name="正方形/長方形 22"/>
          <p:cNvSpPr/>
          <p:nvPr/>
        </p:nvSpPr>
        <p:spPr>
          <a:xfrm>
            <a:off x="147235" y="2083496"/>
            <a:ext cx="6710765" cy="413996"/>
          </a:xfrm>
          <a:prstGeom prst="rect">
            <a:avLst/>
          </a:prstGeom>
          <a:solidFill>
            <a:srgbClr val="FF0000">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smtClean="0">
              <a:ln>
                <a:solidFill>
                  <a:schemeClr val="tx1"/>
                </a:solidFill>
              </a:ln>
            </a:endParaRPr>
          </a:p>
        </p:txBody>
      </p:sp>
      <p:sp>
        <p:nvSpPr>
          <p:cNvPr id="24" name="テキスト ボックス 23">
            <a:extLst>
              <a:ext uri="{FF2B5EF4-FFF2-40B4-BE49-F238E27FC236}">
                <a16:creationId xmlns:a16="http://schemas.microsoft.com/office/drawing/2014/main" id="{C77C9871-33A3-4D0B-A988-119B093F108E}"/>
              </a:ext>
            </a:extLst>
          </p:cNvPr>
          <p:cNvSpPr txBox="1"/>
          <p:nvPr/>
        </p:nvSpPr>
        <p:spPr>
          <a:xfrm>
            <a:off x="147235" y="2030624"/>
            <a:ext cx="6710765" cy="507831"/>
          </a:xfrm>
          <a:prstGeom prst="rect">
            <a:avLst/>
          </a:prstGeom>
          <a:noFill/>
        </p:spPr>
        <p:txBody>
          <a:bodyPr wrap="square" rtlCol="0">
            <a:spAutoFit/>
          </a:bodyPr>
          <a:lstStyle/>
          <a:p>
            <a:r>
              <a:rPr kumimoji="1" lang="ja-JP" altLang="en-US" sz="1300" dirty="0" smtClean="0">
                <a:solidFill>
                  <a:schemeClr val="bg1"/>
                </a:solidFill>
                <a:latin typeface="HG行書体" panose="03000609000000000000" pitchFamily="65" charset="-128"/>
                <a:ea typeface="HG行書体" panose="03000609000000000000" pitchFamily="65" charset="-128"/>
              </a:rPr>
              <a:t>あの</a:t>
            </a:r>
            <a:r>
              <a:rPr kumimoji="1" lang="ja-JP" altLang="en-US" sz="1400" b="1" dirty="0" smtClean="0">
                <a:solidFill>
                  <a:schemeClr val="bg1"/>
                </a:solidFill>
                <a:latin typeface="HG行書体" panose="03000609000000000000" pitchFamily="65" charset="-128"/>
                <a:ea typeface="HG行書体" panose="03000609000000000000" pitchFamily="65" charset="-128"/>
              </a:rPr>
              <a:t>「ビストロ</a:t>
            </a:r>
            <a:r>
              <a:rPr kumimoji="1" lang="ja-JP" altLang="en-US" sz="1400" b="1" dirty="0">
                <a:solidFill>
                  <a:schemeClr val="bg1"/>
                </a:solidFill>
                <a:latin typeface="HG行書体" panose="03000609000000000000" pitchFamily="65" charset="-128"/>
                <a:ea typeface="HG行書体" panose="03000609000000000000" pitchFamily="65" charset="-128"/>
              </a:rPr>
              <a:t> </a:t>
            </a:r>
            <a:r>
              <a:rPr kumimoji="1" lang="ja-JP" altLang="en-US" sz="1400" b="1" dirty="0" smtClean="0">
                <a:solidFill>
                  <a:schemeClr val="bg1"/>
                </a:solidFill>
                <a:latin typeface="HG行書体" panose="03000609000000000000" pitchFamily="65" charset="-128"/>
                <a:ea typeface="HG行書体" panose="03000609000000000000" pitchFamily="65" charset="-128"/>
              </a:rPr>
              <a:t>シェ スギ」</a:t>
            </a:r>
            <a:r>
              <a:rPr kumimoji="1" lang="ja-JP" altLang="en-US" sz="1300" dirty="0" smtClean="0">
                <a:solidFill>
                  <a:schemeClr val="bg1"/>
                </a:solidFill>
                <a:latin typeface="HG行書体" panose="03000609000000000000" pitchFamily="65" charset="-128"/>
                <a:ea typeface="HG行書体" panose="03000609000000000000" pitchFamily="65" charset="-128"/>
              </a:rPr>
              <a:t>（ミシュランガイド</a:t>
            </a:r>
            <a:r>
              <a:rPr kumimoji="1" lang="ja-JP" altLang="en-US" sz="1300" dirty="0">
                <a:solidFill>
                  <a:schemeClr val="bg1"/>
                </a:solidFill>
                <a:latin typeface="HG行書体" panose="03000609000000000000" pitchFamily="65" charset="-128"/>
                <a:ea typeface="HG行書体" panose="03000609000000000000" pitchFamily="65" charset="-128"/>
              </a:rPr>
              <a:t>掲載</a:t>
            </a:r>
            <a:r>
              <a:rPr kumimoji="1" lang="ja-JP" altLang="en-US" sz="1300" dirty="0" smtClean="0">
                <a:solidFill>
                  <a:schemeClr val="bg1"/>
                </a:solidFill>
                <a:latin typeface="HG行書体" panose="03000609000000000000" pitchFamily="65" charset="-128"/>
                <a:ea typeface="HG行書体" panose="03000609000000000000" pitchFamily="65" charset="-128"/>
              </a:rPr>
              <a:t>レストラン）による</a:t>
            </a:r>
            <a:endParaRPr kumimoji="1" lang="en-US" altLang="ja-JP" sz="1300" dirty="0" smtClean="0">
              <a:solidFill>
                <a:schemeClr val="bg1"/>
              </a:solidFill>
              <a:latin typeface="HG行書体" panose="03000609000000000000" pitchFamily="65" charset="-128"/>
              <a:ea typeface="HG行書体" panose="03000609000000000000" pitchFamily="65" charset="-128"/>
            </a:endParaRPr>
          </a:p>
          <a:p>
            <a:r>
              <a:rPr kumimoji="1" lang="ja-JP" altLang="en-US" sz="1300" dirty="0" smtClean="0">
                <a:solidFill>
                  <a:schemeClr val="bg1"/>
                </a:solidFill>
                <a:latin typeface="HG行書体" panose="03000609000000000000" pitchFamily="65" charset="-128"/>
                <a:ea typeface="HG行書体" panose="03000609000000000000" pitchFamily="65" charset="-128"/>
              </a:rPr>
              <a:t>蟹江の食材を使用したこの日限定の特製ランチボックスをお楽しみいただけます。</a:t>
            </a:r>
            <a:endParaRPr kumimoji="1" lang="en-US" altLang="ja-JP" sz="1300" b="1" dirty="0" smtClean="0">
              <a:solidFill>
                <a:schemeClr val="bg1"/>
              </a:solidFill>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41698993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chemeClr val="tx1"/>
          </a:solidFill>
        </a:ln>
      </a:spPr>
      <a:bodyPr rtlCol="0" anchor="ctr"/>
      <a:lstStyle>
        <a:defPPr>
          <a:defRPr kumimoji="1" sz="1400" dirty="0" smtClean="0">
            <a:ln>
              <a:solidFill>
                <a:schemeClr val="tx1"/>
              </a:solidFill>
            </a:ln>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4240</TotalTime>
  <Words>169</Words>
  <Application>Microsoft Office PowerPoint</Application>
  <PresentationFormat>A4 210 x 297 mm</PresentationFormat>
  <Paragraphs>58</Paragraphs>
  <Slides>1</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HGSｺﾞｼｯｸM</vt:lpstr>
      <vt:lpstr>HGS明朝B</vt:lpstr>
      <vt:lpstr>HG行書体</vt:lpstr>
      <vt:lpstr>HG正楷書体-PRO</vt:lpstr>
      <vt:lpstr>ＭＳ Ｐゴシック</vt: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飛島村</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岩田　有加</dc:creator>
  <cp:lastModifiedBy>山田　慎也</cp:lastModifiedBy>
  <cp:revision>120</cp:revision>
  <cp:lastPrinted>2019-10-01T07:04:50Z</cp:lastPrinted>
  <dcterms:created xsi:type="dcterms:W3CDTF">2018-10-02T01:05:42Z</dcterms:created>
  <dcterms:modified xsi:type="dcterms:W3CDTF">2019-10-01T08:28:28Z</dcterms:modified>
</cp:coreProperties>
</file>