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5"/>
  </p:notesMasterIdLst>
  <p:sldIdLst>
    <p:sldId id="256" r:id="rId2"/>
    <p:sldId id="257" r:id="rId3"/>
    <p:sldId id="258" r:id="rId4"/>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41" d="100"/>
          <a:sy n="41" d="100"/>
        </p:scale>
        <p:origin x="1788" y="9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C5415BE0-E2AC-48BF-96C2-733A816CADE1}" type="datetimeFigureOut">
              <a:rPr kumimoji="1" lang="ja-JP" altLang="en-US" smtClean="0"/>
              <a:t>2021/1/29</a:t>
            </a:fld>
            <a:endParaRPr kumimoji="1" lang="ja-JP" altLang="en-US"/>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30EFEE0-D554-4C8E-98BC-7C4CAE2A197F}" type="slidenum">
              <a:rPr kumimoji="1" lang="ja-JP" altLang="en-US" smtClean="0"/>
              <a:t>‹#›</a:t>
            </a:fld>
            <a:endParaRPr kumimoji="1" lang="ja-JP" altLang="en-US"/>
          </a:p>
        </p:txBody>
      </p:sp>
    </p:spTree>
    <p:extLst>
      <p:ext uri="{BB962C8B-B14F-4D97-AF65-F5344CB8AC3E}">
        <p14:creationId xmlns:p14="http://schemas.microsoft.com/office/powerpoint/2010/main" val="38455581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EFEE0-D554-4C8E-98BC-7C4CAE2A197F}" type="slidenum">
              <a:rPr kumimoji="1" lang="ja-JP" altLang="en-US" smtClean="0"/>
              <a:t>1</a:t>
            </a:fld>
            <a:endParaRPr kumimoji="1" lang="ja-JP" altLang="en-US"/>
          </a:p>
        </p:txBody>
      </p:sp>
    </p:spTree>
    <p:extLst>
      <p:ext uri="{BB962C8B-B14F-4D97-AF65-F5344CB8AC3E}">
        <p14:creationId xmlns:p14="http://schemas.microsoft.com/office/powerpoint/2010/main" val="66018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EFEE0-D554-4C8E-98BC-7C4CAE2A197F}" type="slidenum">
              <a:rPr kumimoji="1" lang="ja-JP" altLang="en-US" smtClean="0"/>
              <a:t>2</a:t>
            </a:fld>
            <a:endParaRPr kumimoji="1" lang="ja-JP" altLang="en-US"/>
          </a:p>
        </p:txBody>
      </p:sp>
    </p:spTree>
    <p:extLst>
      <p:ext uri="{BB962C8B-B14F-4D97-AF65-F5344CB8AC3E}">
        <p14:creationId xmlns:p14="http://schemas.microsoft.com/office/powerpoint/2010/main" val="3076202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0EFEE0-D554-4C8E-98BC-7C4CAE2A197F}" type="slidenum">
              <a:rPr kumimoji="1" lang="ja-JP" altLang="en-US" smtClean="0"/>
              <a:t>3</a:t>
            </a:fld>
            <a:endParaRPr kumimoji="1" lang="ja-JP" altLang="en-US"/>
          </a:p>
        </p:txBody>
      </p:sp>
    </p:spTree>
    <p:extLst>
      <p:ext uri="{BB962C8B-B14F-4D97-AF65-F5344CB8AC3E}">
        <p14:creationId xmlns:p14="http://schemas.microsoft.com/office/powerpoint/2010/main" val="307620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73"/>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1226064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1472957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9"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700577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241380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4"/>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189925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3395730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3"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3"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310207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81330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141811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4"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1" y="364073"/>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4" y="1913473"/>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313452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8BEA6E-4062-4D64-95D9-BE296C240FFA}" type="datetimeFigureOut">
              <a:rPr kumimoji="1" lang="ja-JP" altLang="en-US" smtClean="0"/>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400761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6"/>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40"/>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88BEA6E-4062-4D64-95D9-BE296C240FFA}" type="datetimeFigureOut">
              <a:rPr kumimoji="1" lang="ja-JP" altLang="en-US" smtClean="0"/>
              <a:t>2021/1/29</a:t>
            </a:fld>
            <a:endParaRPr kumimoji="1" lang="ja-JP" altLang="en-US"/>
          </a:p>
        </p:txBody>
      </p:sp>
      <p:sp>
        <p:nvSpPr>
          <p:cNvPr id="5" name="フッター プレースホルダー 4"/>
          <p:cNvSpPr>
            <a:spLocks noGrp="1"/>
          </p:cNvSpPr>
          <p:nvPr>
            <p:ph type="ftr" sz="quarter" idx="3"/>
          </p:nvPr>
        </p:nvSpPr>
        <p:spPr>
          <a:xfrm>
            <a:off x="2343150" y="8475140"/>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40"/>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0870CEB-D294-410B-A88F-947AE414460A}" type="slidenum">
              <a:rPr kumimoji="1" lang="ja-JP" altLang="en-US" smtClean="0"/>
              <a:t>‹#›</a:t>
            </a:fld>
            <a:endParaRPr kumimoji="1" lang="ja-JP" altLang="en-US"/>
          </a:p>
        </p:txBody>
      </p:sp>
    </p:spTree>
    <p:extLst>
      <p:ext uri="{BB962C8B-B14F-4D97-AF65-F5344CB8AC3E}">
        <p14:creationId xmlns:p14="http://schemas.microsoft.com/office/powerpoint/2010/main" val="2580235096"/>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10880\Desktop\325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11" y="5583962"/>
            <a:ext cx="945998" cy="81578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10880\Desktop\yjimageGAY3Q74X.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19564" y="4187323"/>
            <a:ext cx="1001195" cy="834329"/>
          </a:xfrm>
          <a:prstGeom prst="rect">
            <a:avLst/>
          </a:prstGeom>
          <a:noFill/>
          <a:extLst>
            <a:ext uri="{909E8E84-426E-40DD-AFC4-6F175D3DCCD1}">
              <a14:hiddenFill xmlns:a14="http://schemas.microsoft.com/office/drawing/2010/main">
                <a:solidFill>
                  <a:srgbClr val="FFFFFF"/>
                </a:solidFill>
              </a14:hiddenFill>
            </a:ext>
          </a:extLst>
        </p:spPr>
      </p:pic>
      <p:pic>
        <p:nvPicPr>
          <p:cNvPr id="2" name="図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0504"/>
            <a:ext cx="1611682" cy="1231798"/>
          </a:xfrm>
          <a:prstGeom prst="rect">
            <a:avLst/>
          </a:prstGeom>
        </p:spPr>
      </p:pic>
      <p:sp>
        <p:nvSpPr>
          <p:cNvPr id="14" name="円/楕円 13"/>
          <p:cNvSpPr/>
          <p:nvPr/>
        </p:nvSpPr>
        <p:spPr>
          <a:xfrm>
            <a:off x="587284" y="3286747"/>
            <a:ext cx="5330251" cy="1088242"/>
          </a:xfrm>
          <a:prstGeom prst="ellipse">
            <a:avLst/>
          </a:prstGeom>
          <a:solidFill>
            <a:schemeClr val="accent5">
              <a:alpha val="28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400" b="1" dirty="0" smtClean="0">
                <a:solidFill>
                  <a:schemeClr val="tx1"/>
                </a:solidFill>
              </a:rPr>
              <a:t>壊れた建物を解体したり、道路などから撤去したがれきを一時保管し、大まかに選別を行う。</a:t>
            </a:r>
            <a:endParaRPr kumimoji="1" lang="ja-JP" altLang="en-US" sz="1400" b="1" dirty="0">
              <a:solidFill>
                <a:schemeClr val="tx1"/>
              </a:solidFill>
            </a:endParaRPr>
          </a:p>
        </p:txBody>
      </p:sp>
      <p:sp>
        <p:nvSpPr>
          <p:cNvPr id="6" name="タイトル 5"/>
          <p:cNvSpPr>
            <a:spLocks noGrp="1"/>
          </p:cNvSpPr>
          <p:nvPr>
            <p:ph type="ctrTitle"/>
          </p:nvPr>
        </p:nvSpPr>
        <p:spPr>
          <a:xfrm>
            <a:off x="998271" y="2267744"/>
            <a:ext cx="4536504" cy="504056"/>
          </a:xfrm>
        </p:spPr>
        <p:style>
          <a:lnRef idx="2">
            <a:schemeClr val="accent5"/>
          </a:lnRef>
          <a:fillRef idx="1">
            <a:schemeClr val="lt1"/>
          </a:fillRef>
          <a:effectRef idx="0">
            <a:schemeClr val="accent5"/>
          </a:effectRef>
          <a:fontRef idx="minor">
            <a:schemeClr val="dk1"/>
          </a:fontRef>
        </p:style>
        <p:txBody>
          <a:bodyPr>
            <a:normAutofit/>
          </a:bodyPr>
          <a:lstStyle/>
          <a:p>
            <a:r>
              <a:rPr kumimoji="1" lang="ja-JP" altLang="en-US" sz="2400" dirty="0" smtClean="0">
                <a:latin typeface="HGS創英角ﾎﾟｯﾌﾟ体" panose="040B0A00000000000000" pitchFamily="50" charset="-128"/>
                <a:ea typeface="HGS創英角ﾎﾟｯﾌﾟ体" panose="040B0A00000000000000" pitchFamily="50" charset="-128"/>
              </a:rPr>
              <a:t>災害廃棄物の処理方法</a:t>
            </a:r>
            <a:endParaRPr kumimoji="1" lang="ja-JP" altLang="en-US" sz="2400" dirty="0">
              <a:latin typeface="HGS創英角ﾎﾟｯﾌﾟ体" panose="040B0A00000000000000" pitchFamily="50" charset="-128"/>
              <a:ea typeface="HGS創英角ﾎﾟｯﾌﾟ体" panose="040B0A00000000000000" pitchFamily="50" charset="-128"/>
            </a:endParaRPr>
          </a:p>
        </p:txBody>
      </p:sp>
      <p:sp>
        <p:nvSpPr>
          <p:cNvPr id="3" name="サブタイトル 2"/>
          <p:cNvSpPr>
            <a:spLocks noGrp="1"/>
          </p:cNvSpPr>
          <p:nvPr>
            <p:ph type="subTitle" idx="1"/>
          </p:nvPr>
        </p:nvSpPr>
        <p:spPr>
          <a:xfrm>
            <a:off x="3958368" y="1004118"/>
            <a:ext cx="2520280" cy="309635"/>
          </a:xfr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a:noAutofit/>
          </a:bodyPr>
          <a:lstStyle/>
          <a:p>
            <a:r>
              <a:rPr kumimoji="1" lang="ja-JP" altLang="en-US" sz="1200" b="1" i="1" dirty="0" smtClean="0">
                <a:solidFill>
                  <a:srgbClr val="FF0000"/>
                </a:solidFill>
              </a:rPr>
              <a:t>「もしも」の時に！！</a:t>
            </a:r>
            <a:endParaRPr kumimoji="1" lang="ja-JP" altLang="en-US" sz="1200" b="1" i="1" dirty="0">
              <a:solidFill>
                <a:srgbClr val="FF0000"/>
              </a:solidFill>
            </a:endParaRPr>
          </a:p>
        </p:txBody>
      </p:sp>
      <p:sp>
        <p:nvSpPr>
          <p:cNvPr id="4" name="円/楕円 3"/>
          <p:cNvSpPr/>
          <p:nvPr/>
        </p:nvSpPr>
        <p:spPr>
          <a:xfrm>
            <a:off x="179202" y="107504"/>
            <a:ext cx="6624736" cy="1097799"/>
          </a:xfrm>
          <a:prstGeom prst="ellipse">
            <a:avLst/>
          </a:prstGeom>
          <a:noFill/>
          <a:ln>
            <a:no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4400" b="1" i="1" dirty="0" smtClean="0">
                <a:ln>
                  <a:solidFill>
                    <a:schemeClr val="accent2">
                      <a:alpha val="80000"/>
                    </a:schemeClr>
                  </a:solidFill>
                </a:ln>
                <a:solidFill>
                  <a:schemeClr val="tx1"/>
                </a:solidFill>
              </a:rPr>
              <a:t>災害廃棄物処理</a:t>
            </a:r>
            <a:endParaRPr kumimoji="1" lang="ja-JP" altLang="en-US" sz="4400" b="1" i="1" dirty="0">
              <a:ln>
                <a:solidFill>
                  <a:schemeClr val="accent2">
                    <a:alpha val="80000"/>
                  </a:schemeClr>
                </a:solidFill>
              </a:ln>
              <a:solidFill>
                <a:schemeClr val="tx1"/>
              </a:solidFill>
            </a:endParaRPr>
          </a:p>
        </p:txBody>
      </p:sp>
      <p:sp>
        <p:nvSpPr>
          <p:cNvPr id="8" name="正方形/長方形 7"/>
          <p:cNvSpPr/>
          <p:nvPr/>
        </p:nvSpPr>
        <p:spPr>
          <a:xfrm>
            <a:off x="334625" y="1403648"/>
            <a:ext cx="6384024" cy="67710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dirty="0" smtClean="0">
                <a:latin typeface="HGS創英角ﾎﾟｯﾌﾟ体" panose="040B0A00000000000000" pitchFamily="50" charset="-128"/>
                <a:ea typeface="HGS創英角ﾎﾟｯﾌﾟ体" panose="040B0A00000000000000" pitchFamily="50" charset="-128"/>
              </a:rPr>
              <a:t>～災害廃棄物とは～</a:t>
            </a:r>
            <a:endParaRPr lang="en-US" altLang="ja-JP" sz="1200" dirty="0" smtClean="0">
              <a:latin typeface="HGS創英角ﾎﾟｯﾌﾟ体" panose="040B0A00000000000000" pitchFamily="50" charset="-128"/>
              <a:ea typeface="HGS創英角ﾎﾟｯﾌﾟ体" panose="040B0A00000000000000" pitchFamily="50" charset="-128"/>
            </a:endParaRPr>
          </a:p>
          <a:p>
            <a:r>
              <a:rPr lang="ja-JP" altLang="en-US" sz="1200" dirty="0" smtClean="0">
                <a:latin typeface="HGS創英角ﾎﾟｯﾌﾟ体" panose="040B0A00000000000000" pitchFamily="50" charset="-128"/>
                <a:ea typeface="HGS創英角ﾎﾟｯﾌﾟ体" panose="040B0A00000000000000" pitchFamily="50" charset="-128"/>
              </a:rPr>
              <a:t>地震</a:t>
            </a:r>
            <a:r>
              <a:rPr lang="ja-JP" altLang="en-US" sz="1200" dirty="0">
                <a:latin typeface="HGS創英角ﾎﾟｯﾌﾟ体" panose="040B0A00000000000000" pitchFamily="50" charset="-128"/>
                <a:ea typeface="HGS創英角ﾎﾟｯﾌﾟ体" panose="040B0A00000000000000" pitchFamily="50" charset="-128"/>
              </a:rPr>
              <a:t>など</a:t>
            </a:r>
            <a:r>
              <a:rPr lang="ja-JP" altLang="en-US" sz="1200" dirty="0" smtClean="0">
                <a:latin typeface="HGS創英角ﾎﾟｯﾌﾟ体" panose="040B0A00000000000000" pitchFamily="50" charset="-128"/>
                <a:ea typeface="HGS創英角ﾎﾟｯﾌﾟ体" panose="040B0A00000000000000" pitchFamily="50" charset="-128"/>
              </a:rPr>
              <a:t>の大規模な災害が発生し、家や建物などが壊れた時に出る木</a:t>
            </a:r>
            <a:r>
              <a:rPr lang="ja-JP" altLang="en-US" sz="1200" dirty="0" err="1" smtClean="0">
                <a:latin typeface="HGS創英角ﾎﾟｯﾌﾟ体" panose="040B0A00000000000000" pitchFamily="50" charset="-128"/>
                <a:ea typeface="HGS創英角ﾎﾟｯﾌﾟ体" panose="040B0A00000000000000" pitchFamily="50" charset="-128"/>
              </a:rPr>
              <a:t>くず</a:t>
            </a:r>
            <a:r>
              <a:rPr lang="ja-JP" altLang="en-US" sz="1200" dirty="0" smtClean="0">
                <a:latin typeface="HGS創英角ﾎﾟｯﾌﾟ体" panose="040B0A00000000000000" pitchFamily="50" charset="-128"/>
                <a:ea typeface="HGS創英角ﾎﾟｯﾌﾟ体" panose="040B0A00000000000000" pitchFamily="50" charset="-128"/>
              </a:rPr>
              <a:t>・崩れたブロック・コンクリート・金属</a:t>
            </a:r>
            <a:r>
              <a:rPr lang="ja-JP" altLang="en-US" sz="1200" dirty="0" err="1" smtClean="0">
                <a:latin typeface="HGS創英角ﾎﾟｯﾌﾟ体" panose="040B0A00000000000000" pitchFamily="50" charset="-128"/>
                <a:ea typeface="HGS創英角ﾎﾟｯﾌﾟ体" panose="040B0A00000000000000" pitchFamily="50" charset="-128"/>
              </a:rPr>
              <a:t>くず</a:t>
            </a:r>
            <a:r>
              <a:rPr lang="ja-JP" altLang="en-US" sz="1200" dirty="0" smtClean="0">
                <a:latin typeface="HGS創英角ﾎﾟｯﾌﾟ体" panose="040B0A00000000000000" pitchFamily="50" charset="-128"/>
                <a:ea typeface="HGS創英角ﾎﾟｯﾌﾟ体" panose="040B0A00000000000000" pitchFamily="50" charset="-128"/>
              </a:rPr>
              <a:t>・壊れた家具の粗大ゴミ等のこと</a:t>
            </a:r>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12" name="下矢印 11"/>
          <p:cNvSpPr/>
          <p:nvPr/>
        </p:nvSpPr>
        <p:spPr>
          <a:xfrm>
            <a:off x="3036385" y="2854639"/>
            <a:ext cx="432048" cy="334145"/>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5" name="正方形/長方形 14"/>
          <p:cNvSpPr/>
          <p:nvPr/>
        </p:nvSpPr>
        <p:spPr>
          <a:xfrm>
            <a:off x="620688" y="3263327"/>
            <a:ext cx="1008112"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latin typeface="HGS創英角ﾎﾟｯﾌﾟ体" panose="040B0A00000000000000" pitchFamily="50" charset="-128"/>
                <a:ea typeface="HGS創英角ﾎﾟｯﾌﾟ体" panose="040B0A00000000000000" pitchFamily="50" charset="-128"/>
              </a:rPr>
              <a:t>一次仮置場</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19" name="下矢印 18"/>
          <p:cNvSpPr/>
          <p:nvPr/>
        </p:nvSpPr>
        <p:spPr>
          <a:xfrm>
            <a:off x="3080255" y="4472922"/>
            <a:ext cx="432048" cy="382006"/>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0" name="円/楕円 19"/>
          <p:cNvSpPr/>
          <p:nvPr/>
        </p:nvSpPr>
        <p:spPr>
          <a:xfrm>
            <a:off x="607123" y="4895592"/>
            <a:ext cx="5512632" cy="1044560"/>
          </a:xfrm>
          <a:prstGeom prst="ellipse">
            <a:avLst/>
          </a:prstGeom>
          <a:solidFill>
            <a:schemeClr val="accent5">
              <a:alpha val="24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solidFill>
                  <a:schemeClr val="tx1"/>
                </a:solidFill>
              </a:rPr>
              <a:t>一次仮置場から災害がれきを集めて、細かく砕いたり、選別したり、焼却したりする。</a:t>
            </a:r>
            <a:endParaRPr kumimoji="1" lang="ja-JP" altLang="en-US" sz="1400" b="1" dirty="0">
              <a:solidFill>
                <a:schemeClr val="tx1"/>
              </a:solidFill>
            </a:endParaRPr>
          </a:p>
        </p:txBody>
      </p:sp>
      <p:sp>
        <p:nvSpPr>
          <p:cNvPr id="21" name="正方形/長方形 20"/>
          <p:cNvSpPr/>
          <p:nvPr/>
        </p:nvSpPr>
        <p:spPr>
          <a:xfrm>
            <a:off x="620688" y="4858538"/>
            <a:ext cx="1008112"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200" b="1" dirty="0">
                <a:latin typeface="HGS創英角ﾎﾟｯﾌﾟ体" panose="040B0A00000000000000" pitchFamily="50" charset="-128"/>
                <a:ea typeface="HGS創英角ﾎﾟｯﾌﾟ体" panose="040B0A00000000000000" pitchFamily="50" charset="-128"/>
              </a:rPr>
              <a:t>二</a:t>
            </a:r>
            <a:r>
              <a:rPr kumimoji="1" lang="ja-JP" altLang="en-US" sz="1200" b="1" dirty="0" smtClean="0">
                <a:latin typeface="HGS創英角ﾎﾟｯﾌﾟ体" panose="040B0A00000000000000" pitchFamily="50" charset="-128"/>
                <a:ea typeface="HGS創英角ﾎﾟｯﾌﾟ体" panose="040B0A00000000000000" pitchFamily="50" charset="-128"/>
              </a:rPr>
              <a:t>次仮置場</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27" name="正方形/長方形 26"/>
          <p:cNvSpPr/>
          <p:nvPr/>
        </p:nvSpPr>
        <p:spPr>
          <a:xfrm>
            <a:off x="607123" y="7519006"/>
            <a:ext cx="5653167" cy="1613522"/>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600" dirty="0" smtClean="0">
                <a:solidFill>
                  <a:srgbClr val="FF0000"/>
                </a:solidFill>
                <a:latin typeface="HGS創英角ﾎﾟｯﾌﾟ体" panose="040B0A00000000000000" pitchFamily="50" charset="-128"/>
                <a:ea typeface="HGS創英角ﾎﾟｯﾌﾟ体" panose="040B0A00000000000000" pitchFamily="50" charset="-128"/>
              </a:rPr>
              <a:t>※</a:t>
            </a:r>
            <a:r>
              <a:rPr lang="ja-JP" altLang="en-US" sz="1600" dirty="0" smtClean="0">
                <a:solidFill>
                  <a:srgbClr val="FF0000"/>
                </a:solidFill>
                <a:latin typeface="HGS創英角ﾎﾟｯﾌﾟ体" panose="040B0A00000000000000" pitchFamily="50" charset="-128"/>
                <a:ea typeface="HGS創英角ﾎﾟｯﾌﾟ体" panose="040B0A00000000000000" pitchFamily="50" charset="-128"/>
              </a:rPr>
              <a:t>災害時こそ、しっかり分別</a:t>
            </a:r>
            <a:r>
              <a:rPr lang="en-US" altLang="ja-JP" sz="1600" dirty="0" smtClean="0">
                <a:solidFill>
                  <a:srgbClr val="FF0000"/>
                </a:solidFill>
                <a:latin typeface="HGS創英角ﾎﾟｯﾌﾟ体" panose="040B0A00000000000000" pitchFamily="50" charset="-128"/>
                <a:ea typeface="HGS創英角ﾎﾟｯﾌﾟ体" panose="040B0A00000000000000" pitchFamily="50" charset="-128"/>
              </a:rPr>
              <a:t>※</a:t>
            </a:r>
          </a:p>
          <a:p>
            <a:r>
              <a:rPr lang="ja-JP" altLang="en-US" sz="1600" dirty="0" smtClean="0">
                <a:solidFill>
                  <a:schemeClr val="tx1"/>
                </a:solidFill>
                <a:latin typeface="HGS創英角ﾎﾟｯﾌﾟ体" panose="040B0A00000000000000" pitchFamily="50" charset="-128"/>
                <a:ea typeface="HGS創英角ﾎﾟｯﾌﾟ体" panose="040B0A00000000000000" pitchFamily="50" charset="-128"/>
              </a:rPr>
              <a:t>がれきの撤去は、本来、処理施設へ直接運ばれるものですが、がれきが大量にあり、直接施設に運ばれると処理しきれない場合は、上記のように市が一次仮置場、二次仮置場を設置し、段階的に処理します。</a:t>
            </a:r>
            <a:endParaRPr lang="en-US" altLang="ja-JP" sz="1600" dirty="0" smtClean="0">
              <a:solidFill>
                <a:schemeClr val="tx1"/>
              </a:solidFill>
              <a:latin typeface="HGS創英角ﾎﾟｯﾌﾟ体" panose="040B0A00000000000000" pitchFamily="50" charset="-128"/>
              <a:ea typeface="HGS創英角ﾎﾟｯﾌﾟ体" panose="040B0A00000000000000" pitchFamily="50" charset="-128"/>
            </a:endParaRPr>
          </a:p>
        </p:txBody>
      </p:sp>
      <p:pic>
        <p:nvPicPr>
          <p:cNvPr id="1026" name="Picture 2" descr="C:\Users\10880\Desktop\funen[1].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68109" y="2817031"/>
            <a:ext cx="1552412" cy="626316"/>
          </a:xfrm>
          <a:prstGeom prst="rect">
            <a:avLst/>
          </a:prstGeom>
          <a:noFill/>
          <a:extLst>
            <a:ext uri="{909E8E84-426E-40DD-AFC4-6F175D3DCCD1}">
              <a14:hiddenFill xmlns:a14="http://schemas.microsoft.com/office/drawing/2010/main">
                <a:solidFill>
                  <a:srgbClr val="FFFFFF"/>
                </a:solidFill>
              </a14:hiddenFill>
            </a:ext>
          </a:extLst>
        </p:spPr>
      </p:pic>
      <p:sp>
        <p:nvSpPr>
          <p:cNvPr id="18" name="円/楕円 17"/>
          <p:cNvSpPr/>
          <p:nvPr/>
        </p:nvSpPr>
        <p:spPr>
          <a:xfrm>
            <a:off x="601437" y="6527428"/>
            <a:ext cx="5512632" cy="1068908"/>
          </a:xfrm>
          <a:prstGeom prst="ellipse">
            <a:avLst/>
          </a:prstGeom>
          <a:solidFill>
            <a:schemeClr val="accent5">
              <a:alpha val="24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solidFill>
                  <a:schemeClr val="tx1"/>
                </a:solidFill>
              </a:rPr>
              <a:t>焼却施設や処理業者施設、最終処分場にて災害廃棄物を処理する。</a:t>
            </a:r>
            <a:endParaRPr kumimoji="1" lang="ja-JP" altLang="en-US" sz="1400" b="1" dirty="0">
              <a:solidFill>
                <a:schemeClr val="tx1"/>
              </a:solidFill>
            </a:endParaRPr>
          </a:p>
        </p:txBody>
      </p:sp>
      <p:sp>
        <p:nvSpPr>
          <p:cNvPr id="22" name="下矢印 21"/>
          <p:cNvSpPr/>
          <p:nvPr/>
        </p:nvSpPr>
        <p:spPr>
          <a:xfrm>
            <a:off x="3120957" y="6070247"/>
            <a:ext cx="432048" cy="382006"/>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3" name="正方形/長方形 22"/>
          <p:cNvSpPr/>
          <p:nvPr/>
        </p:nvSpPr>
        <p:spPr>
          <a:xfrm>
            <a:off x="620688" y="6486871"/>
            <a:ext cx="1296144"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latin typeface="HGS創英角ﾎﾟｯﾌﾟ体" panose="040B0A00000000000000" pitchFamily="50" charset="-128"/>
                <a:ea typeface="HGS創英角ﾎﾟｯﾌﾟ体" panose="040B0A00000000000000" pitchFamily="50" charset="-128"/>
              </a:rPr>
              <a:t>廃棄物処理施設</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24" name="正方形/長方形 23"/>
          <p:cNvSpPr/>
          <p:nvPr/>
        </p:nvSpPr>
        <p:spPr>
          <a:xfrm>
            <a:off x="3581306" y="2883213"/>
            <a:ext cx="1287854" cy="27699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altLang="ja-JP" sz="1200" dirty="0" smtClean="0">
                <a:latin typeface="HGS創英角ﾎﾟｯﾌﾟ体" panose="040B0A00000000000000" pitchFamily="50" charset="-128"/>
                <a:ea typeface="HGS創英角ﾎﾟｯﾌﾟ体" panose="040B0A00000000000000" pitchFamily="50" charset="-128"/>
              </a:rPr>
              <a:t>※</a:t>
            </a:r>
            <a:r>
              <a:rPr lang="ja-JP" altLang="en-US" sz="1200" dirty="0" smtClean="0">
                <a:latin typeface="HGS創英角ﾎﾟｯﾌﾟ体" panose="040B0A00000000000000" pitchFamily="50" charset="-128"/>
                <a:ea typeface="HGS創英角ﾎﾟｯﾌﾟ体" panose="040B0A00000000000000" pitchFamily="50" charset="-128"/>
              </a:rPr>
              <a:t>市民</a:t>
            </a:r>
            <a:r>
              <a:rPr lang="ja-JP" altLang="en-US" sz="1200" dirty="0">
                <a:latin typeface="HGS創英角ﾎﾟｯﾌﾟ体" panose="040B0A00000000000000" pitchFamily="50" charset="-128"/>
                <a:ea typeface="HGS創英角ﾎﾟｯﾌﾟ体" panose="040B0A00000000000000" pitchFamily="50" charset="-128"/>
              </a:rPr>
              <a:t>が搬入</a:t>
            </a:r>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25" name="正方形/長方形 24"/>
          <p:cNvSpPr/>
          <p:nvPr/>
        </p:nvSpPr>
        <p:spPr>
          <a:xfrm>
            <a:off x="3612530" y="4525425"/>
            <a:ext cx="1287854" cy="27699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altLang="ja-JP" sz="1200" dirty="0" smtClean="0">
                <a:latin typeface="HGS創英角ﾎﾟｯﾌﾟ体" panose="040B0A00000000000000" pitchFamily="50" charset="-128"/>
                <a:ea typeface="HGS創英角ﾎﾟｯﾌﾟ体" panose="040B0A00000000000000" pitchFamily="50" charset="-128"/>
              </a:rPr>
              <a:t>※</a:t>
            </a:r>
            <a:r>
              <a:rPr lang="ja-JP" altLang="en-US" sz="1200" dirty="0" smtClean="0">
                <a:latin typeface="HGS創英角ﾎﾟｯﾌﾟ体" panose="040B0A00000000000000" pitchFamily="50" charset="-128"/>
                <a:ea typeface="HGS創英角ﾎﾟｯﾌﾟ体" panose="040B0A00000000000000" pitchFamily="50" charset="-128"/>
              </a:rPr>
              <a:t>行政が</a:t>
            </a:r>
            <a:r>
              <a:rPr lang="ja-JP" altLang="en-US" sz="1200" dirty="0">
                <a:latin typeface="HGS創英角ﾎﾟｯﾌﾟ体" panose="040B0A00000000000000" pitchFamily="50" charset="-128"/>
                <a:ea typeface="HGS創英角ﾎﾟｯﾌﾟ体" panose="040B0A00000000000000" pitchFamily="50" charset="-128"/>
              </a:rPr>
              <a:t>搬入</a:t>
            </a:r>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26" name="正方形/長方形 25"/>
          <p:cNvSpPr/>
          <p:nvPr/>
        </p:nvSpPr>
        <p:spPr>
          <a:xfrm>
            <a:off x="3690728" y="6122750"/>
            <a:ext cx="1287854" cy="27699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altLang="ja-JP" sz="1200" dirty="0" smtClean="0">
                <a:latin typeface="HGS創英角ﾎﾟｯﾌﾟ体" panose="040B0A00000000000000" pitchFamily="50" charset="-128"/>
                <a:ea typeface="HGS創英角ﾎﾟｯﾌﾟ体" panose="040B0A00000000000000" pitchFamily="50" charset="-128"/>
              </a:rPr>
              <a:t>※</a:t>
            </a:r>
            <a:r>
              <a:rPr lang="ja-JP" altLang="en-US" sz="1200" dirty="0" smtClean="0">
                <a:latin typeface="HGS創英角ﾎﾟｯﾌﾟ体" panose="040B0A00000000000000" pitchFamily="50" charset="-128"/>
                <a:ea typeface="HGS創英角ﾎﾟｯﾌﾟ体" panose="040B0A00000000000000" pitchFamily="50" charset="-128"/>
              </a:rPr>
              <a:t>行政が</a:t>
            </a:r>
            <a:r>
              <a:rPr lang="ja-JP" altLang="en-US" sz="1200" dirty="0">
                <a:latin typeface="HGS創英角ﾎﾟｯﾌﾟ体" panose="040B0A00000000000000" pitchFamily="50" charset="-128"/>
                <a:ea typeface="HGS創英角ﾎﾟｯﾌﾟ体" panose="040B0A00000000000000" pitchFamily="50" charset="-128"/>
              </a:rPr>
              <a:t>搬入</a:t>
            </a:r>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41091287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10880\Desktop\one-point_check_37036-300x3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1006" y="862428"/>
            <a:ext cx="606994" cy="6343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10880\Desktop\325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04" y="4549598"/>
            <a:ext cx="1213743" cy="104667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10880\Desktop\yjimageGAY3Q74X.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4294" y="2796510"/>
            <a:ext cx="1130052" cy="941710"/>
          </a:xfrm>
          <a:prstGeom prst="rect">
            <a:avLst/>
          </a:prstGeom>
          <a:noFill/>
          <a:extLst>
            <a:ext uri="{909E8E84-426E-40DD-AFC4-6F175D3DCCD1}">
              <a14:hiddenFill xmlns:a14="http://schemas.microsoft.com/office/drawing/2010/main">
                <a:solidFill>
                  <a:srgbClr val="FFFFFF"/>
                </a:solidFill>
              </a14:hiddenFill>
            </a:ext>
          </a:extLst>
        </p:spPr>
      </p:pic>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54219"/>
            <a:ext cx="1611682" cy="1231798"/>
          </a:xfrm>
          <a:prstGeom prst="rect">
            <a:avLst/>
          </a:prstGeom>
        </p:spPr>
      </p:pic>
      <p:sp>
        <p:nvSpPr>
          <p:cNvPr id="14" name="円/楕円 13"/>
          <p:cNvSpPr/>
          <p:nvPr/>
        </p:nvSpPr>
        <p:spPr>
          <a:xfrm>
            <a:off x="603568" y="3447754"/>
            <a:ext cx="2821412" cy="1510060"/>
          </a:xfrm>
          <a:prstGeom prst="ellipse">
            <a:avLst/>
          </a:prstGeom>
          <a:solidFill>
            <a:schemeClr val="accent5">
              <a:alpha val="28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1200" b="1" dirty="0" smtClean="0">
                <a:solidFill>
                  <a:schemeClr val="tx1"/>
                </a:solidFill>
              </a:rPr>
              <a:t>壊れた建物を解体したり、道路などから撤去したがれきを一時保管し、大まかに選別を行う。</a:t>
            </a:r>
            <a:endParaRPr kumimoji="1" lang="ja-JP" altLang="en-US" sz="1200" b="1" dirty="0">
              <a:solidFill>
                <a:schemeClr val="tx1"/>
              </a:solidFill>
            </a:endParaRPr>
          </a:p>
        </p:txBody>
      </p:sp>
      <p:sp>
        <p:nvSpPr>
          <p:cNvPr id="6" name="タイトル 5"/>
          <p:cNvSpPr>
            <a:spLocks noGrp="1"/>
          </p:cNvSpPr>
          <p:nvPr>
            <p:ph type="ctrTitle"/>
          </p:nvPr>
        </p:nvSpPr>
        <p:spPr>
          <a:xfrm>
            <a:off x="980728" y="2360736"/>
            <a:ext cx="2016224" cy="627088"/>
          </a:xfrm>
        </p:spPr>
        <p:style>
          <a:lnRef idx="2">
            <a:schemeClr val="accent5"/>
          </a:lnRef>
          <a:fillRef idx="1">
            <a:schemeClr val="lt1"/>
          </a:fillRef>
          <a:effectRef idx="0">
            <a:schemeClr val="accent5"/>
          </a:effectRef>
          <a:fontRef idx="minor">
            <a:schemeClr val="dk1"/>
          </a:fontRef>
        </p:style>
        <p:txBody>
          <a:bodyPr/>
          <a:lstStyle/>
          <a:p>
            <a:r>
              <a:rPr kumimoji="1" lang="ja-JP" altLang="en-US" sz="1600" dirty="0" smtClean="0">
                <a:latin typeface="HGS創英角ﾎﾟｯﾌﾟ体" panose="040B0A00000000000000" pitchFamily="50" charset="-128"/>
                <a:ea typeface="HGS創英角ﾎﾟｯﾌﾟ体" panose="040B0A00000000000000" pitchFamily="50" charset="-128"/>
              </a:rPr>
              <a:t>①災害がれきの処理</a:t>
            </a:r>
            <a:endParaRPr kumimoji="1" lang="ja-JP" altLang="en-US" sz="1600" dirty="0">
              <a:latin typeface="HGS創英角ﾎﾟｯﾌﾟ体" panose="040B0A00000000000000" pitchFamily="50" charset="-128"/>
              <a:ea typeface="HGS創英角ﾎﾟｯﾌﾟ体" panose="040B0A00000000000000" pitchFamily="50" charset="-128"/>
            </a:endParaRPr>
          </a:p>
        </p:txBody>
      </p:sp>
      <p:sp>
        <p:nvSpPr>
          <p:cNvPr id="3" name="サブタイトル 2"/>
          <p:cNvSpPr>
            <a:spLocks noGrp="1"/>
          </p:cNvSpPr>
          <p:nvPr>
            <p:ph type="subTitle" idx="1"/>
          </p:nvPr>
        </p:nvSpPr>
        <p:spPr>
          <a:xfrm>
            <a:off x="4142192" y="1050485"/>
            <a:ext cx="2520280" cy="309635"/>
          </a:xfr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a:noAutofit/>
          </a:bodyPr>
          <a:lstStyle/>
          <a:p>
            <a:r>
              <a:rPr lang="ja-JP" altLang="en-US" sz="1200" b="1" i="1" dirty="0" smtClean="0">
                <a:solidFill>
                  <a:srgbClr val="FF0000"/>
                </a:solidFill>
              </a:rPr>
              <a:t>「もしもの時」に備えよう！！！</a:t>
            </a:r>
            <a:endParaRPr kumimoji="1" lang="ja-JP" altLang="en-US" sz="1200" b="1" i="1" dirty="0">
              <a:solidFill>
                <a:srgbClr val="FF0000"/>
              </a:solidFill>
            </a:endParaRPr>
          </a:p>
        </p:txBody>
      </p:sp>
      <p:sp>
        <p:nvSpPr>
          <p:cNvPr id="4" name="円/楕円 3"/>
          <p:cNvSpPr/>
          <p:nvPr/>
        </p:nvSpPr>
        <p:spPr>
          <a:xfrm>
            <a:off x="179202" y="107504"/>
            <a:ext cx="6624736" cy="1097799"/>
          </a:xfrm>
          <a:prstGeom prst="ellipse">
            <a:avLst/>
          </a:prstGeom>
          <a:noFill/>
          <a:ln>
            <a:no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r>
              <a:rPr kumimoji="1" lang="ja-JP" altLang="en-US" sz="4400" b="1" i="1" dirty="0" smtClean="0">
                <a:ln>
                  <a:solidFill>
                    <a:schemeClr val="accent2">
                      <a:alpha val="80000"/>
                    </a:schemeClr>
                  </a:solidFill>
                </a:ln>
                <a:solidFill>
                  <a:schemeClr val="tx1"/>
                </a:solidFill>
              </a:rPr>
              <a:t>災害廃棄物処理</a:t>
            </a:r>
            <a:endParaRPr kumimoji="1" lang="ja-JP" altLang="en-US" sz="4400" b="1" i="1" dirty="0">
              <a:ln>
                <a:solidFill>
                  <a:schemeClr val="accent2">
                    <a:alpha val="80000"/>
                  </a:schemeClr>
                </a:solidFill>
              </a:ln>
              <a:solidFill>
                <a:schemeClr val="tx1"/>
              </a:solidFill>
            </a:endParaRPr>
          </a:p>
        </p:txBody>
      </p:sp>
      <p:sp>
        <p:nvSpPr>
          <p:cNvPr id="8" name="正方形/長方形 7"/>
          <p:cNvSpPr/>
          <p:nvPr/>
        </p:nvSpPr>
        <p:spPr>
          <a:xfrm>
            <a:off x="620689" y="1496802"/>
            <a:ext cx="568863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200" dirty="0" smtClean="0">
                <a:latin typeface="HGS創英角ﾎﾟｯﾌﾟ体" panose="040B0A00000000000000" pitchFamily="50" charset="-128"/>
                <a:ea typeface="HGS創英角ﾎﾟｯﾌﾟ体" panose="040B0A00000000000000" pitchFamily="50" charset="-128"/>
              </a:rPr>
              <a:t>～災害廃棄物の種類～</a:t>
            </a:r>
            <a:endParaRPr lang="en-US" altLang="ja-JP" sz="1200" dirty="0" smtClean="0">
              <a:latin typeface="HGS創英角ﾎﾟｯﾌﾟ体" panose="040B0A00000000000000" pitchFamily="50" charset="-128"/>
              <a:ea typeface="HGS創英角ﾎﾟｯﾌﾟ体" panose="040B0A00000000000000" pitchFamily="50" charset="-128"/>
            </a:endParaRPr>
          </a:p>
          <a:p>
            <a:r>
              <a:rPr lang="ja-JP" altLang="en-US" sz="1200" dirty="0">
                <a:latin typeface="HGS創英角ﾎﾟｯﾌﾟ体" panose="040B0A00000000000000" pitchFamily="50" charset="-128"/>
                <a:ea typeface="HGS創英角ﾎﾟｯﾌﾟ体" panose="040B0A00000000000000" pitchFamily="50" charset="-128"/>
              </a:rPr>
              <a:t>①</a:t>
            </a:r>
            <a:r>
              <a:rPr lang="ja-JP" altLang="en-US" sz="1200" dirty="0" smtClean="0">
                <a:latin typeface="HGS創英角ﾎﾟｯﾌﾟ体" panose="040B0A00000000000000" pitchFamily="50" charset="-128"/>
                <a:ea typeface="HGS創英角ﾎﾟｯﾌﾟ体" panose="040B0A00000000000000" pitchFamily="50" charset="-128"/>
              </a:rPr>
              <a:t>災害により建物などが壊れた時に出る木くずや崩れたブロック等</a:t>
            </a:r>
            <a:endParaRPr lang="en-US" altLang="ja-JP" sz="1200" dirty="0" smtClean="0">
              <a:latin typeface="HGS創英角ﾎﾟｯﾌﾟ体" panose="040B0A00000000000000" pitchFamily="50" charset="-128"/>
              <a:ea typeface="HGS創英角ﾎﾟｯﾌﾟ体" panose="040B0A00000000000000" pitchFamily="50" charset="-128"/>
            </a:endParaRPr>
          </a:p>
          <a:p>
            <a:r>
              <a:rPr lang="ja-JP" altLang="en-US" sz="1200" dirty="0">
                <a:latin typeface="HGS創英角ﾎﾟｯﾌﾟ体" panose="040B0A00000000000000" pitchFamily="50" charset="-128"/>
                <a:ea typeface="HGS創英角ﾎﾟｯﾌﾟ体" panose="040B0A00000000000000" pitchFamily="50" charset="-128"/>
              </a:rPr>
              <a:t>②</a:t>
            </a:r>
            <a:r>
              <a:rPr lang="ja-JP" altLang="en-US" sz="1200" dirty="0" smtClean="0">
                <a:latin typeface="HGS創英角ﾎﾟｯﾌﾟ体" panose="040B0A00000000000000" pitchFamily="50" charset="-128"/>
                <a:ea typeface="HGS創英角ﾎﾟｯﾌﾟ体" panose="040B0A00000000000000" pitchFamily="50" charset="-128"/>
              </a:rPr>
              <a:t>各家庭や避難所での生活で出るゴミや、壊れた家具の粗大ゴミ等</a:t>
            </a:r>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11" name="タイトル 5"/>
          <p:cNvSpPr txBox="1">
            <a:spLocks/>
          </p:cNvSpPr>
          <p:nvPr/>
        </p:nvSpPr>
        <p:spPr>
          <a:xfrm>
            <a:off x="3861049" y="2360736"/>
            <a:ext cx="2016224" cy="62708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100000"/>
              </a:lnSpc>
              <a:spcBef>
                <a:spcPct val="0"/>
              </a:spcBef>
              <a:buNone/>
              <a:defRPr kumimoji="1" sz="8800" kern="1200" cap="all" spc="-80" baseline="0">
                <a:solidFill>
                  <a:schemeClr val="tx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600" dirty="0" smtClean="0">
                <a:latin typeface="HGS創英角ﾎﾟｯﾌﾟ体" panose="040B0A00000000000000" pitchFamily="50" charset="-128"/>
                <a:ea typeface="HGS創英角ﾎﾟｯﾌﾟ体" panose="040B0A00000000000000" pitchFamily="50" charset="-128"/>
              </a:rPr>
              <a:t> ②災害ごみの処理</a:t>
            </a:r>
            <a:endParaRPr lang="ja-JP" altLang="en-US" sz="1600" dirty="0">
              <a:latin typeface="HGS創英角ﾎﾟｯﾌﾟ体" panose="040B0A00000000000000" pitchFamily="50" charset="-128"/>
              <a:ea typeface="HGS創英角ﾎﾟｯﾌﾟ体" panose="040B0A00000000000000" pitchFamily="50" charset="-128"/>
            </a:endParaRPr>
          </a:p>
        </p:txBody>
      </p:sp>
      <p:sp>
        <p:nvSpPr>
          <p:cNvPr id="12" name="下矢印 11"/>
          <p:cNvSpPr/>
          <p:nvPr/>
        </p:nvSpPr>
        <p:spPr>
          <a:xfrm>
            <a:off x="1772816" y="3035088"/>
            <a:ext cx="432048" cy="288032"/>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13" name="下矢印 12"/>
          <p:cNvSpPr/>
          <p:nvPr/>
        </p:nvSpPr>
        <p:spPr>
          <a:xfrm>
            <a:off x="4653136" y="3044272"/>
            <a:ext cx="432048" cy="288032"/>
          </a:xfrm>
          <a:prstGeom prst="downArrow">
            <a:avLst/>
          </a:prstGeom>
          <a:solidFill>
            <a:srgbClr val="FFFF0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603570" y="3383868"/>
            <a:ext cx="1008112"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1200" b="1" dirty="0" smtClean="0">
                <a:latin typeface="HGS創英角ﾎﾟｯﾌﾟ体" panose="040B0A00000000000000" pitchFamily="50" charset="-128"/>
                <a:ea typeface="HGS創英角ﾎﾟｯﾌﾟ体" panose="040B0A00000000000000" pitchFamily="50" charset="-128"/>
              </a:rPr>
              <a:t>一次仮置場</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19" name="下矢印 18"/>
          <p:cNvSpPr/>
          <p:nvPr/>
        </p:nvSpPr>
        <p:spPr>
          <a:xfrm>
            <a:off x="1749804" y="5078344"/>
            <a:ext cx="432048" cy="288032"/>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0" name="円/楕円 19"/>
          <p:cNvSpPr/>
          <p:nvPr/>
        </p:nvSpPr>
        <p:spPr>
          <a:xfrm>
            <a:off x="580665" y="5454942"/>
            <a:ext cx="2844316" cy="1510060"/>
          </a:xfrm>
          <a:prstGeom prst="ellipse">
            <a:avLst/>
          </a:prstGeom>
          <a:solidFill>
            <a:schemeClr val="accent5">
              <a:alpha val="24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200" b="1" dirty="0" smtClean="0">
                <a:solidFill>
                  <a:schemeClr val="tx1"/>
                </a:solidFill>
              </a:rPr>
              <a:t>一次仮置場から災害がれきを集めて、細かく砕いたり、選別したり、焼却処理したりする。</a:t>
            </a:r>
            <a:endParaRPr kumimoji="1" lang="ja-JP" altLang="en-US" sz="1200" b="1" dirty="0">
              <a:solidFill>
                <a:schemeClr val="tx1"/>
              </a:solidFill>
            </a:endParaRPr>
          </a:p>
        </p:txBody>
      </p:sp>
      <p:sp>
        <p:nvSpPr>
          <p:cNvPr id="21" name="正方形/長方形 20"/>
          <p:cNvSpPr/>
          <p:nvPr/>
        </p:nvSpPr>
        <p:spPr>
          <a:xfrm>
            <a:off x="620688" y="5416256"/>
            <a:ext cx="1008112"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200" b="1" dirty="0">
                <a:latin typeface="HGS創英角ﾎﾟｯﾌﾟ体" panose="040B0A00000000000000" pitchFamily="50" charset="-128"/>
                <a:ea typeface="HGS創英角ﾎﾟｯﾌﾟ体" panose="040B0A00000000000000" pitchFamily="50" charset="-128"/>
              </a:rPr>
              <a:t>二</a:t>
            </a:r>
            <a:r>
              <a:rPr kumimoji="1" lang="ja-JP" altLang="en-US" sz="1200" b="1" dirty="0" smtClean="0">
                <a:latin typeface="HGS創英角ﾎﾟｯﾌﾟ体" panose="040B0A00000000000000" pitchFamily="50" charset="-128"/>
                <a:ea typeface="HGS創英角ﾎﾟｯﾌﾟ体" panose="040B0A00000000000000" pitchFamily="50" charset="-128"/>
              </a:rPr>
              <a:t>次仮置場</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23" name="円/楕円 22"/>
          <p:cNvSpPr/>
          <p:nvPr/>
        </p:nvSpPr>
        <p:spPr>
          <a:xfrm>
            <a:off x="3560409" y="3480506"/>
            <a:ext cx="2844316" cy="1510060"/>
          </a:xfrm>
          <a:prstGeom prst="ellipse">
            <a:avLst/>
          </a:prstGeom>
          <a:solidFill>
            <a:schemeClr val="accent2">
              <a:alpha val="2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kumimoji="1" lang="ja-JP" altLang="en-US" sz="1200" b="1" dirty="0" smtClean="0">
                <a:solidFill>
                  <a:schemeClr val="tx1"/>
                </a:solidFill>
              </a:rPr>
              <a:t>災害時、家の中で生活する</a:t>
            </a:r>
            <a:r>
              <a:rPr lang="ja-JP" altLang="en-US" sz="1200" b="1" dirty="0">
                <a:solidFill>
                  <a:schemeClr val="tx1"/>
                </a:solidFill>
              </a:rPr>
              <a:t>うえ</a:t>
            </a:r>
            <a:r>
              <a:rPr lang="ja-JP" altLang="en-US" sz="1200" b="1" dirty="0" smtClean="0">
                <a:solidFill>
                  <a:schemeClr val="tx1"/>
                </a:solidFill>
              </a:rPr>
              <a:t>で、急いで捨てる必要がある壊れた家具等を一時的に集める場所。</a:t>
            </a:r>
            <a:endParaRPr lang="en-US" altLang="ja-JP" sz="1200" b="1" dirty="0" smtClean="0">
              <a:solidFill>
                <a:schemeClr val="tx1"/>
              </a:solidFill>
            </a:endParaRPr>
          </a:p>
          <a:p>
            <a:r>
              <a:rPr lang="ja-JP" altLang="en-US" sz="1200" b="1" dirty="0" smtClean="0">
                <a:solidFill>
                  <a:schemeClr val="tx1"/>
                </a:solidFill>
              </a:rPr>
              <a:t>公園などに設置する。</a:t>
            </a:r>
            <a:endParaRPr lang="en-US" altLang="ja-JP" sz="1200" b="1" dirty="0" smtClean="0">
              <a:solidFill>
                <a:schemeClr val="tx1"/>
              </a:solidFill>
            </a:endParaRPr>
          </a:p>
        </p:txBody>
      </p:sp>
      <p:sp>
        <p:nvSpPr>
          <p:cNvPr id="22" name="正方形/長方形 21"/>
          <p:cNvSpPr/>
          <p:nvPr/>
        </p:nvSpPr>
        <p:spPr>
          <a:xfrm>
            <a:off x="3645024" y="3378180"/>
            <a:ext cx="1008112" cy="36004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smtClean="0">
                <a:latin typeface="HGS創英角ﾎﾟｯﾌﾟ体" panose="040B0A00000000000000" pitchFamily="50" charset="-128"/>
                <a:ea typeface="HGS創英角ﾎﾟｯﾌﾟ体" panose="040B0A00000000000000" pitchFamily="50" charset="-128"/>
              </a:rPr>
              <a:t>仮置場</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24" name="下矢印 23"/>
          <p:cNvSpPr/>
          <p:nvPr/>
        </p:nvSpPr>
        <p:spPr>
          <a:xfrm>
            <a:off x="4697704" y="5078344"/>
            <a:ext cx="432048" cy="288032"/>
          </a:xfrm>
          <a:prstGeom prst="downArrow">
            <a:avLst/>
          </a:prstGeom>
          <a:solidFill>
            <a:srgbClr val="FFFF0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 name="正方形/長方形 16"/>
          <p:cNvSpPr/>
          <p:nvPr/>
        </p:nvSpPr>
        <p:spPr>
          <a:xfrm>
            <a:off x="3491570" y="5491812"/>
            <a:ext cx="2817750" cy="5017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400" dirty="0" smtClean="0">
                <a:latin typeface="HGS創英角ﾎﾟｯﾌﾟ体" panose="040B0A00000000000000" pitchFamily="50" charset="-128"/>
                <a:ea typeface="HGS創英角ﾎﾟｯﾌﾟ体" panose="040B0A00000000000000" pitchFamily="50" charset="-128"/>
              </a:rPr>
              <a:t>清掃工場や資源化施設にて処理</a:t>
            </a:r>
            <a:endParaRPr kumimoji="1" lang="en-US" altLang="ja-JP" sz="1400" dirty="0" smtClean="0">
              <a:latin typeface="HGS創英角ﾎﾟｯﾌﾟ体" panose="040B0A00000000000000" pitchFamily="50" charset="-128"/>
              <a:ea typeface="HGS創英角ﾎﾟｯﾌﾟ体" panose="040B0A00000000000000" pitchFamily="50" charset="-128"/>
            </a:endParaRPr>
          </a:p>
        </p:txBody>
      </p:sp>
      <p:sp>
        <p:nvSpPr>
          <p:cNvPr id="26" name="正方形/長方形 25"/>
          <p:cNvSpPr/>
          <p:nvPr/>
        </p:nvSpPr>
        <p:spPr>
          <a:xfrm>
            <a:off x="3482656" y="6074560"/>
            <a:ext cx="2817750" cy="50176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ja-JP" altLang="en-US" sz="1050" dirty="0" smtClean="0">
                <a:latin typeface="HGS創英角ﾎﾟｯﾌﾟ体" panose="040B0A00000000000000" pitchFamily="50" charset="-128"/>
                <a:ea typeface="HGS創英角ﾎﾟｯﾌﾟ体" panose="040B0A00000000000000" pitchFamily="50" charset="-128"/>
              </a:rPr>
              <a:t>仮設トイレ等のし尿は、し尿施設にて処理</a:t>
            </a:r>
            <a:endParaRPr kumimoji="1" lang="en-US" altLang="ja-JP" sz="1050" dirty="0" smtClean="0">
              <a:latin typeface="HGS創英角ﾎﾟｯﾌﾟ体" panose="040B0A00000000000000" pitchFamily="50" charset="-128"/>
              <a:ea typeface="HGS創英角ﾎﾟｯﾌﾟ体" panose="040B0A00000000000000" pitchFamily="50" charset="-128"/>
            </a:endParaRPr>
          </a:p>
        </p:txBody>
      </p:sp>
      <p:sp>
        <p:nvSpPr>
          <p:cNvPr id="27" name="正方形/長方形 26"/>
          <p:cNvSpPr/>
          <p:nvPr/>
        </p:nvSpPr>
        <p:spPr>
          <a:xfrm>
            <a:off x="462264" y="7181776"/>
            <a:ext cx="6040783" cy="1423424"/>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en-US" altLang="ja-JP" sz="1600" dirty="0" smtClean="0">
                <a:solidFill>
                  <a:srgbClr val="FF0000"/>
                </a:solidFill>
                <a:latin typeface="HGS創英角ﾎﾟｯﾌﾟ体" panose="040B0A00000000000000" pitchFamily="50" charset="-128"/>
                <a:ea typeface="HGS創英角ﾎﾟｯﾌﾟ体" panose="040B0A00000000000000" pitchFamily="50" charset="-128"/>
              </a:rPr>
              <a:t>※</a:t>
            </a:r>
            <a:r>
              <a:rPr lang="ja-JP" altLang="en-US" sz="1600" dirty="0" smtClean="0">
                <a:solidFill>
                  <a:srgbClr val="FF0000"/>
                </a:solidFill>
                <a:latin typeface="HGS創英角ﾎﾟｯﾌﾟ体" panose="040B0A00000000000000" pitchFamily="50" charset="-128"/>
                <a:ea typeface="HGS創英角ﾎﾟｯﾌﾟ体" panose="040B0A00000000000000" pitchFamily="50" charset="-128"/>
              </a:rPr>
              <a:t>災害ゴミを出すときのお願い</a:t>
            </a:r>
            <a:r>
              <a:rPr lang="en-US" altLang="ja-JP" sz="1600" dirty="0" smtClean="0">
                <a:solidFill>
                  <a:srgbClr val="FF0000"/>
                </a:solidFill>
                <a:latin typeface="HGS創英角ﾎﾟｯﾌﾟ体" panose="040B0A00000000000000" pitchFamily="50" charset="-128"/>
                <a:ea typeface="HGS創英角ﾎﾟｯﾌﾟ体" panose="040B0A00000000000000" pitchFamily="50" charset="-128"/>
              </a:rPr>
              <a:t>※</a:t>
            </a:r>
          </a:p>
          <a:p>
            <a:r>
              <a:rPr kumimoji="1" lang="ja-JP" altLang="en-US" sz="1600" dirty="0" smtClean="0">
                <a:latin typeface="HGS創英角ﾎﾟｯﾌﾟ体" panose="040B0A00000000000000" pitchFamily="50" charset="-128"/>
                <a:ea typeface="HGS創英角ﾎﾟｯﾌﾟ体" panose="040B0A00000000000000" pitchFamily="50" charset="-128"/>
              </a:rPr>
              <a:t>・避難所ごとに決められた場所に分別して捨ててください</a:t>
            </a:r>
            <a:endParaRPr kumimoji="1" lang="en-US" altLang="ja-JP" sz="1600" dirty="0" smtClean="0">
              <a:latin typeface="HGS創英角ﾎﾟｯﾌﾟ体" panose="040B0A00000000000000" pitchFamily="50" charset="-128"/>
              <a:ea typeface="HGS創英角ﾎﾟｯﾌﾟ体" panose="040B0A00000000000000" pitchFamily="50" charset="-128"/>
            </a:endParaRPr>
          </a:p>
          <a:p>
            <a:r>
              <a:rPr lang="ja-JP" altLang="en-US" sz="1600" dirty="0" smtClean="0">
                <a:latin typeface="HGS創英角ﾎﾟｯﾌﾟ体" panose="040B0A00000000000000" pitchFamily="50" charset="-128"/>
                <a:ea typeface="HGS創英角ﾎﾟｯﾌﾟ体" panose="040B0A00000000000000" pitchFamily="50" charset="-128"/>
              </a:rPr>
              <a:t>・たくさん</a:t>
            </a:r>
            <a:r>
              <a:rPr lang="ja-JP" altLang="en-US" sz="1600" dirty="0">
                <a:latin typeface="HGS創英角ﾎﾟｯﾌﾟ体" panose="040B0A00000000000000" pitchFamily="50" charset="-128"/>
                <a:ea typeface="HGS創英角ﾎﾟｯﾌﾟ体" panose="040B0A00000000000000" pitchFamily="50" charset="-128"/>
              </a:rPr>
              <a:t>の</a:t>
            </a:r>
            <a:r>
              <a:rPr lang="ja-JP" altLang="en-US" sz="1600" dirty="0" smtClean="0">
                <a:latin typeface="HGS創英角ﾎﾟｯﾌﾟ体" panose="040B0A00000000000000" pitchFamily="50" charset="-128"/>
                <a:ea typeface="HGS創英角ﾎﾟｯﾌﾟ体" panose="040B0A00000000000000" pitchFamily="50" charset="-128"/>
              </a:rPr>
              <a:t>方が共同で生活するため臭いが出るものは臭い漏れがないように捨てる工夫をお願いします</a:t>
            </a:r>
            <a:endParaRPr lang="en-US" altLang="ja-JP" sz="1600" dirty="0" smtClean="0">
              <a:latin typeface="HGS創英角ﾎﾟｯﾌﾟ体" panose="040B0A00000000000000" pitchFamily="50" charset="-128"/>
              <a:ea typeface="HGS創英角ﾎﾟｯﾌﾟ体" panose="040B0A00000000000000" pitchFamily="50" charset="-128"/>
            </a:endParaRPr>
          </a:p>
          <a:p>
            <a:r>
              <a:rPr kumimoji="1" lang="ja-JP" altLang="en-US" sz="1600" dirty="0" smtClean="0">
                <a:latin typeface="HGS創英角ﾎﾟｯﾌﾟ体" panose="040B0A00000000000000" pitchFamily="50" charset="-128"/>
                <a:ea typeface="HGS創英角ﾎﾟｯﾌﾟ体" panose="040B0A00000000000000" pitchFamily="50" charset="-128"/>
              </a:rPr>
              <a:t>・自宅からゴミを持ってきて捨てないようにしてください</a:t>
            </a:r>
            <a:endParaRPr kumimoji="1" lang="en-US" altLang="ja-JP" sz="1600" dirty="0" smtClean="0">
              <a:latin typeface="HGS創英角ﾎﾟｯﾌﾟ体" panose="040B0A00000000000000" pitchFamily="50" charset="-128"/>
              <a:ea typeface="HGS創英角ﾎﾟｯﾌﾟ体" panose="040B0A00000000000000" pitchFamily="50" charset="-128"/>
            </a:endParaRPr>
          </a:p>
        </p:txBody>
      </p:sp>
      <p:pic>
        <p:nvPicPr>
          <p:cNvPr id="1026" name="Picture 2" descr="C:\Users\10880\Desktop\funen[1].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1312" y="6716021"/>
            <a:ext cx="1902507" cy="767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641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29"/>
          <p:cNvSpPr/>
          <p:nvPr/>
        </p:nvSpPr>
        <p:spPr>
          <a:xfrm>
            <a:off x="1268760" y="6274394"/>
            <a:ext cx="4071767" cy="40124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40460" y="102360"/>
            <a:ext cx="6157564" cy="695418"/>
          </a:xfrm>
          <a:prstGeom prst="roundRect">
            <a:avLst/>
          </a:prstGeom>
          <a:solidFill>
            <a:schemeClr val="tx2">
              <a:alpha val="4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Picture 2" descr="C:\Users\10880\Desktop\one-point_check_37036-300x3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4982" y="6817405"/>
            <a:ext cx="464688" cy="485649"/>
          </a:xfrm>
          <a:prstGeom prst="rect">
            <a:avLst/>
          </a:prstGeom>
          <a:noFill/>
          <a:extLst>
            <a:ext uri="{909E8E84-426E-40DD-AFC4-6F175D3DCCD1}">
              <a14:hiddenFill xmlns:a14="http://schemas.microsoft.com/office/drawing/2010/main">
                <a:solidFill>
                  <a:srgbClr val="FFFFFF"/>
                </a:solidFill>
              </a14:hiddenFill>
            </a:ext>
          </a:extLst>
        </p:spPr>
      </p:pic>
      <p:sp>
        <p:nvSpPr>
          <p:cNvPr id="4" name="円/楕円 3"/>
          <p:cNvSpPr/>
          <p:nvPr/>
        </p:nvSpPr>
        <p:spPr>
          <a:xfrm>
            <a:off x="-1611560" y="-396552"/>
            <a:ext cx="9577064" cy="1693242"/>
          </a:xfrm>
          <a:prstGeom prst="ellipse">
            <a:avLst/>
          </a:prstGeom>
          <a:noFill/>
          <a:ln>
            <a:no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2000" b="1" dirty="0">
                <a:ln>
                  <a:solidFill>
                    <a:schemeClr val="tx1"/>
                  </a:solidFill>
                </a:ln>
                <a:solidFill>
                  <a:schemeClr val="tx1"/>
                </a:solidFill>
                <a:latin typeface="HGP創英角ﾎﾟｯﾌﾟ体" panose="040B0A00000000000000" pitchFamily="50" charset="-128"/>
                <a:ea typeface="HGP創英角ﾎﾟｯﾌﾟ体" panose="040B0A00000000000000" pitchFamily="50" charset="-128"/>
              </a:rPr>
              <a:t>災害</a:t>
            </a:r>
            <a:r>
              <a:rPr lang="ja-JP" altLang="en-US" sz="2000" b="1" dirty="0" smtClean="0">
                <a:ln>
                  <a:solidFill>
                    <a:schemeClr val="tx1"/>
                  </a:solidFill>
                </a:ln>
                <a:solidFill>
                  <a:schemeClr val="tx1"/>
                </a:solidFill>
                <a:latin typeface="HGP創英角ﾎﾟｯﾌﾟ体" panose="040B0A00000000000000" pitchFamily="50" charset="-128"/>
                <a:ea typeface="HGP創英角ﾎﾟｯﾌﾟ体" panose="040B0A00000000000000" pitchFamily="50" charset="-128"/>
              </a:rPr>
              <a:t>ゴミを出さないために日頃から気を付けること！</a:t>
            </a:r>
            <a:endParaRPr kumimoji="1" lang="ja-JP" altLang="en-US" sz="2000" b="1" dirty="0">
              <a:ln>
                <a:solidFill>
                  <a:schemeClr val="tx1"/>
                </a:solidFill>
              </a:ln>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8" name="正方形/長方形 7"/>
          <p:cNvSpPr/>
          <p:nvPr/>
        </p:nvSpPr>
        <p:spPr>
          <a:xfrm>
            <a:off x="1484785" y="6103853"/>
            <a:ext cx="3526994" cy="70788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dirty="0" smtClean="0">
              <a:latin typeface="HGS創英角ﾎﾟｯﾌﾟ体" panose="040B0A00000000000000" pitchFamily="50" charset="-128"/>
              <a:ea typeface="HGS創英角ﾎﾟｯﾌﾟ体" panose="040B0A00000000000000" pitchFamily="50" charset="-128"/>
            </a:endParaRPr>
          </a:p>
          <a:p>
            <a:r>
              <a:rPr lang="ja-JP" altLang="en-US" sz="1600" b="1" dirty="0" smtClean="0">
                <a:ln>
                  <a:solidFill>
                    <a:schemeClr val="tx1"/>
                  </a:solidFill>
                </a:ln>
                <a:solidFill>
                  <a:srgbClr val="FFFF00"/>
                </a:solidFill>
                <a:latin typeface="HGS創英角ﾎﾟｯﾌﾟ体" panose="040B0A00000000000000" pitchFamily="50" charset="-128"/>
                <a:ea typeface="HGS創英角ﾎﾟｯﾌﾟ体" panose="040B0A00000000000000" pitchFamily="50" charset="-128"/>
              </a:rPr>
              <a:t>＜万が一に備えてワンポイント＞</a:t>
            </a:r>
            <a:endParaRPr lang="en-US" altLang="ja-JP" sz="1600" b="1" dirty="0" smtClean="0">
              <a:ln>
                <a:solidFill>
                  <a:schemeClr val="tx1"/>
                </a:solidFill>
              </a:ln>
              <a:solidFill>
                <a:srgbClr val="FFFF00"/>
              </a:solidFill>
              <a:latin typeface="HGS創英角ﾎﾟｯﾌﾟ体" panose="040B0A00000000000000" pitchFamily="50" charset="-128"/>
              <a:ea typeface="HGS創英角ﾎﾟｯﾌﾟ体" panose="040B0A00000000000000" pitchFamily="50" charset="-128"/>
            </a:endParaRPr>
          </a:p>
          <a:p>
            <a:endParaRPr lang="en-US" altLang="ja-JP" sz="1200" dirty="0" smtClean="0">
              <a:latin typeface="HGS創英角ﾎﾟｯﾌﾟ体" panose="040B0A00000000000000" pitchFamily="50" charset="-128"/>
              <a:ea typeface="HGS創英角ﾎﾟｯﾌﾟ体" panose="040B0A00000000000000" pitchFamily="50" charset="-128"/>
            </a:endParaRPr>
          </a:p>
        </p:txBody>
      </p:sp>
      <p:sp>
        <p:nvSpPr>
          <p:cNvPr id="11" name="タイトル 5"/>
          <p:cNvSpPr txBox="1">
            <a:spLocks/>
          </p:cNvSpPr>
          <p:nvPr/>
        </p:nvSpPr>
        <p:spPr>
          <a:xfrm>
            <a:off x="2347326" y="8314128"/>
            <a:ext cx="4250026" cy="722368"/>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100000"/>
              </a:lnSpc>
              <a:spcBef>
                <a:spcPct val="0"/>
              </a:spcBef>
              <a:buNone/>
              <a:defRPr kumimoji="1" sz="8800" kern="1200" cap="all" spc="-80" baseline="0">
                <a:solidFill>
                  <a:schemeClr val="tx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1200" dirty="0" smtClean="0">
                <a:latin typeface="HGP創英角ｺﾞｼｯｸUB" panose="020B0900000000000000" pitchFamily="50" charset="-128"/>
                <a:ea typeface="HGP創英角ｺﾞｼｯｸUB" panose="020B0900000000000000" pitchFamily="50" charset="-128"/>
              </a:rPr>
              <a:t>発災時、情報の収集はとても重要です。いつ・どこで・なにがあるのか？ごみ収集の情報はどこで聞くことができるのか、日頃から知っておくと安心です。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2075614" y="8054775"/>
            <a:ext cx="1008112" cy="36004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200" b="1" dirty="0">
                <a:latin typeface="HGS創英角ﾎﾟｯﾌﾟ体" panose="040B0A00000000000000" pitchFamily="50" charset="-128"/>
                <a:ea typeface="HGS創英角ﾎﾟｯﾌﾟ体" panose="040B0A00000000000000" pitchFamily="50" charset="-128"/>
              </a:rPr>
              <a:t>情報収集</a:t>
            </a:r>
            <a:endParaRPr kumimoji="1" lang="ja-JP" altLang="en-US" sz="1200" b="1" dirty="0">
              <a:latin typeface="HGS創英角ﾎﾟｯﾌﾟ体" panose="040B0A00000000000000" pitchFamily="50" charset="-128"/>
              <a:ea typeface="HGS創英角ﾎﾟｯﾌﾟ体" panose="040B0A00000000000000" pitchFamily="50" charset="-128"/>
            </a:endParaRPr>
          </a:p>
        </p:txBody>
      </p:sp>
      <p:sp>
        <p:nvSpPr>
          <p:cNvPr id="19" name="下矢印 18"/>
          <p:cNvSpPr/>
          <p:nvPr/>
        </p:nvSpPr>
        <p:spPr>
          <a:xfrm>
            <a:off x="10145464" y="7316392"/>
            <a:ext cx="432048" cy="288032"/>
          </a:xfrm>
          <a:prstGeom prst="downArrow">
            <a:avLst/>
          </a:prstGeom>
          <a:solidFill>
            <a:schemeClr val="tx2"/>
          </a:solid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3" name="円/楕円 22"/>
          <p:cNvSpPr/>
          <p:nvPr/>
        </p:nvSpPr>
        <p:spPr>
          <a:xfrm>
            <a:off x="176465" y="1115616"/>
            <a:ext cx="2844452" cy="936104"/>
          </a:xfrm>
          <a:prstGeom prst="ellipse">
            <a:avLst/>
          </a:prstGeom>
          <a:solidFill>
            <a:schemeClr val="accent2">
              <a:alpha val="2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600" b="1" dirty="0" smtClean="0">
                <a:solidFill>
                  <a:schemeClr val="tx2"/>
                </a:solidFill>
                <a:latin typeface="HGP創英角ﾎﾟｯﾌﾟ体" panose="040B0A00000000000000" pitchFamily="50" charset="-128"/>
                <a:ea typeface="HGP創英角ﾎﾟｯﾌﾟ体" panose="040B0A00000000000000" pitchFamily="50" charset="-128"/>
              </a:rPr>
              <a:t>家具を固定する！！</a:t>
            </a:r>
            <a:endParaRPr lang="en-US" altLang="ja-JP" sz="1600" b="1" dirty="0" smtClean="0">
              <a:solidFill>
                <a:schemeClr val="tx2"/>
              </a:solidFill>
              <a:latin typeface="HGP創英角ﾎﾟｯﾌﾟ体" panose="040B0A00000000000000" pitchFamily="50" charset="-128"/>
              <a:ea typeface="HGP創英角ﾎﾟｯﾌﾟ体" panose="040B0A00000000000000" pitchFamily="50" charset="-128"/>
            </a:endParaRPr>
          </a:p>
        </p:txBody>
      </p:sp>
      <p:sp>
        <p:nvSpPr>
          <p:cNvPr id="27" name="正方形/長方形 26"/>
          <p:cNvSpPr/>
          <p:nvPr/>
        </p:nvSpPr>
        <p:spPr>
          <a:xfrm>
            <a:off x="448428" y="1885458"/>
            <a:ext cx="2572489" cy="1824085"/>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家具や電化製品を壁に固定し、倒れにくくしておくことで、破損を防ぐことができ、身を守ると同時に、災害ゴミを減らすことにもつながる！</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8" name="円/楕円 27"/>
          <p:cNvSpPr/>
          <p:nvPr/>
        </p:nvSpPr>
        <p:spPr>
          <a:xfrm>
            <a:off x="3725535" y="2963711"/>
            <a:ext cx="2518635" cy="1063190"/>
          </a:xfrm>
          <a:prstGeom prst="ellipse">
            <a:avLst/>
          </a:prstGeom>
          <a:solidFill>
            <a:schemeClr val="accent2">
              <a:alpha val="2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600" b="1" dirty="0" smtClean="0">
                <a:solidFill>
                  <a:schemeClr val="tx1"/>
                </a:solidFill>
                <a:latin typeface="HGP創英角ﾎﾟｯﾌﾟ体" panose="040B0A00000000000000" pitchFamily="50" charset="-128"/>
                <a:ea typeface="HGP創英角ﾎﾟｯﾌﾟ体" panose="040B0A00000000000000" pitchFamily="50" charset="-128"/>
              </a:rPr>
              <a:t>　</a:t>
            </a:r>
            <a:r>
              <a:rPr lang="ja-JP" altLang="en-US" sz="1600" b="1" dirty="0" smtClean="0">
                <a:solidFill>
                  <a:schemeClr val="tx2"/>
                </a:solidFill>
                <a:latin typeface="HGP創英角ﾎﾟｯﾌﾟ体" panose="040B0A00000000000000" pitchFamily="50" charset="-128"/>
                <a:ea typeface="HGP創英角ﾎﾟｯﾌﾟ体" panose="040B0A00000000000000" pitchFamily="50" charset="-128"/>
              </a:rPr>
              <a:t>いらないものは</a:t>
            </a:r>
            <a:endParaRPr lang="en-US" altLang="ja-JP" sz="1600" b="1" dirty="0" smtClean="0">
              <a:solidFill>
                <a:schemeClr val="tx2"/>
              </a:solidFill>
              <a:latin typeface="HGP創英角ﾎﾟｯﾌﾟ体" panose="040B0A00000000000000" pitchFamily="50" charset="-128"/>
              <a:ea typeface="HGP創英角ﾎﾟｯﾌﾟ体" panose="040B0A00000000000000" pitchFamily="50" charset="-128"/>
            </a:endParaRPr>
          </a:p>
          <a:p>
            <a:r>
              <a:rPr lang="ja-JP" altLang="en-US" sz="1600" b="1" dirty="0" smtClean="0">
                <a:solidFill>
                  <a:schemeClr val="tx2"/>
                </a:solidFill>
                <a:latin typeface="HGP創英角ﾎﾟｯﾌﾟ体" panose="040B0A00000000000000" pitchFamily="50" charset="-128"/>
                <a:ea typeface="HGP創英角ﾎﾟｯﾌﾟ体" panose="040B0A00000000000000" pitchFamily="50" charset="-128"/>
              </a:rPr>
              <a:t>　捨てておく！！</a:t>
            </a:r>
            <a:endParaRPr lang="en-US" altLang="ja-JP" sz="1600" b="1" dirty="0" smtClean="0">
              <a:solidFill>
                <a:schemeClr val="tx2"/>
              </a:solidFill>
              <a:latin typeface="HGP創英角ﾎﾟｯﾌﾟ体" panose="040B0A00000000000000" pitchFamily="50" charset="-128"/>
              <a:ea typeface="HGP創英角ﾎﾟｯﾌﾟ体" panose="040B0A00000000000000" pitchFamily="50" charset="-128"/>
            </a:endParaRPr>
          </a:p>
        </p:txBody>
      </p:sp>
      <p:sp>
        <p:nvSpPr>
          <p:cNvPr id="29" name="正方形/長方形 28"/>
          <p:cNvSpPr/>
          <p:nvPr/>
        </p:nvSpPr>
        <p:spPr>
          <a:xfrm>
            <a:off x="3725535" y="4055016"/>
            <a:ext cx="2572489" cy="1975761"/>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押し入れや物置にしまい込んでいるものが襖や扉を打ち破り、部屋に散乱すると危険なので、ブラウン管テレビや古いパソコンなど不要なものは普段から整理しておくことで、災害ゴミを減らすことにつながる！</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p:txBody>
      </p:sp>
      <p:pic>
        <p:nvPicPr>
          <p:cNvPr id="1029" name="Picture 5" descr="\\n230s003.iamanet.aichi.jp\環境衛生課\芝山\yjimageIKZ4G3C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2523" y="852246"/>
            <a:ext cx="1192521" cy="89324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n230s003.iamanet.aichi.jp\環境衛生課\芝山\yjimage38RP7GCA.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9471" y="1885991"/>
            <a:ext cx="975573" cy="68435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n230s003.iamanet.aichi.jp\環境衛生課\芝山\yjimageAAI73II8.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4470" y="869235"/>
            <a:ext cx="1013228" cy="1197716"/>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p:cNvSpPr/>
          <p:nvPr/>
        </p:nvSpPr>
        <p:spPr>
          <a:xfrm>
            <a:off x="218310" y="6874999"/>
            <a:ext cx="2232247" cy="368730"/>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P創英角ﾎﾟｯﾌﾟ体" panose="040B0A00000000000000" pitchFamily="50" charset="-128"/>
                <a:ea typeface="HGP創英角ﾎﾟｯﾌﾟ体" panose="040B0A00000000000000" pitchFamily="50" charset="-128"/>
              </a:rPr>
              <a:t>片づけをする時に便利</a:t>
            </a:r>
            <a:endParaRPr lang="en-US" altLang="ja-JP" sz="1600" dirty="0" smtClean="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32" name="正方形/長方形 31"/>
          <p:cNvSpPr/>
          <p:nvPr/>
        </p:nvSpPr>
        <p:spPr>
          <a:xfrm>
            <a:off x="260648" y="7048070"/>
            <a:ext cx="1809850" cy="1892491"/>
          </a:xfrm>
          <a:prstGeom prst="rect">
            <a:avLst/>
          </a:prstGeom>
          <a:solidFill>
            <a:srgbClr val="92D050">
              <a:alpha val="0"/>
            </a:srgbClr>
          </a:solidFill>
          <a:ln>
            <a:no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ヘルメット</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マスク</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長袖・長ズボン</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長靴</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厚手のゴム手袋</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600" dirty="0" smtClean="0">
                <a:solidFill>
                  <a:srgbClr val="FF0000"/>
                </a:solidFill>
                <a:latin typeface="HGP創英角ｺﾞｼｯｸUB" panose="020B0900000000000000" pitchFamily="50" charset="-128"/>
                <a:ea typeface="HGP創英角ｺﾞｼｯｸUB" panose="020B0900000000000000" pitchFamily="50" charset="-128"/>
              </a:rPr>
              <a:t>ウエストポーチ</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 name="円形吹き出し 1"/>
          <p:cNvSpPr/>
          <p:nvPr/>
        </p:nvSpPr>
        <p:spPr>
          <a:xfrm>
            <a:off x="2525719" y="6675634"/>
            <a:ext cx="3772305" cy="1496723"/>
          </a:xfrm>
          <a:prstGeom prst="wedgeEllipseCallout">
            <a:avLst>
              <a:gd name="adj1" fmla="val -52231"/>
              <a:gd name="adj2" fmla="val -17106"/>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ﾎﾟｯﾌﾟ体" panose="040B0A00000000000000" pitchFamily="50" charset="-128"/>
                <a:ea typeface="HGP創英角ﾎﾟｯﾌﾟ体" panose="040B0A00000000000000" pitchFamily="50" charset="-128"/>
              </a:rPr>
              <a:t>他に</a:t>
            </a:r>
            <a:r>
              <a:rPr lang="ja-JP" altLang="en-US" sz="1600" dirty="0" smtClean="0">
                <a:solidFill>
                  <a:schemeClr val="tx1"/>
                </a:solidFill>
                <a:latin typeface="HGP創英角ﾎﾟｯﾌﾟ体" panose="040B0A00000000000000" pitchFamily="50" charset="-128"/>
                <a:ea typeface="HGP創英角ﾎﾟｯﾌﾟ体" panose="040B0A00000000000000" pitchFamily="50" charset="-128"/>
              </a:rPr>
              <a:t>もあると便利！！</a:t>
            </a:r>
            <a:endParaRPr lang="en-US" altLang="ja-JP" sz="1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1200" dirty="0">
              <a:latin typeface="HGP創英角ﾎﾟｯﾌﾟ体" panose="040B0A00000000000000" pitchFamily="50" charset="-128"/>
              <a:ea typeface="HGP創英角ﾎﾟｯﾌﾟ体" panose="040B0A00000000000000" pitchFamily="50" charset="-128"/>
            </a:endParaRPr>
          </a:p>
          <a:p>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・作業中</a:t>
            </a:r>
            <a:r>
              <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rPr>
              <a:t>の熱中症</a:t>
            </a:r>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対策に </a:t>
            </a:r>
            <a:r>
              <a:rPr kumimoji="1"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水筒</a:t>
            </a:r>
            <a:endParaRPr kumimoji="1" lang="en-US" altLang="ja-JP" sz="1200" dirty="0" smtClean="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・突然</a:t>
            </a:r>
            <a:r>
              <a:rPr lang="ja-JP" altLang="en-US" sz="1200" dirty="0">
                <a:solidFill>
                  <a:schemeClr val="tx1"/>
                </a:solidFill>
                <a:latin typeface="HGP創英角ｺﾞｼｯｸUB" panose="020B0900000000000000" pitchFamily="50" charset="-128"/>
                <a:ea typeface="HGP創英角ｺﾞｼｯｸUB" panose="020B0900000000000000" pitchFamily="50" charset="-128"/>
              </a:rPr>
              <a:t>の</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雨、防寒に </a:t>
            </a:r>
            <a:r>
              <a:rPr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雨具</a:t>
            </a:r>
            <a:endParaRPr lang="en-US" altLang="ja-JP" sz="12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・薄暗い場所での作業に </a:t>
            </a:r>
            <a:r>
              <a:rPr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ヘッドランプ</a:t>
            </a:r>
            <a:endParaRPr lang="en-US" altLang="ja-JP" sz="1200" dirty="0" smtClean="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・怪我</a:t>
            </a:r>
            <a:r>
              <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rPr>
              <a:t>を</a:t>
            </a:r>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した</a:t>
            </a:r>
            <a:r>
              <a:rPr lang="ja-JP" altLang="en-US" sz="1200" dirty="0">
                <a:solidFill>
                  <a:schemeClr val="tx1"/>
                </a:solidFill>
                <a:latin typeface="HGP創英角ｺﾞｼｯｸUB" panose="020B0900000000000000" pitchFamily="50" charset="-128"/>
                <a:ea typeface="HGP創英角ｺﾞｼｯｸUB" panose="020B0900000000000000" pitchFamily="50" charset="-128"/>
              </a:rPr>
              <a:t>時</a:t>
            </a:r>
            <a:r>
              <a:rPr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に </a:t>
            </a:r>
            <a:r>
              <a:rPr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応急セット</a:t>
            </a:r>
            <a:endParaRPr kumimoji="1" lang="en-US" altLang="ja-JP" sz="1200" dirty="0" smtClean="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33" name="直線コネクタ 32"/>
          <p:cNvCxnSpPr/>
          <p:nvPr/>
        </p:nvCxnSpPr>
        <p:spPr>
          <a:xfrm>
            <a:off x="218310" y="6145424"/>
            <a:ext cx="6379042" cy="0"/>
          </a:xfrm>
          <a:prstGeom prst="line">
            <a:avLst/>
          </a:prstGeom>
          <a:ln w="38100" cap="rnd" cmpd="tri">
            <a:solidFill>
              <a:srgbClr val="92D050"/>
            </a:solidFill>
            <a:prstDash val="sysDot"/>
            <a:bevel/>
          </a:ln>
        </p:spPr>
        <p:style>
          <a:lnRef idx="1">
            <a:schemeClr val="accent1"/>
          </a:lnRef>
          <a:fillRef idx="0">
            <a:schemeClr val="accent1"/>
          </a:fillRef>
          <a:effectRef idx="0">
            <a:schemeClr val="accent1"/>
          </a:effectRef>
          <a:fontRef idx="minor">
            <a:schemeClr val="tx1"/>
          </a:fontRef>
        </p:style>
      </p:cxnSp>
      <p:pic>
        <p:nvPicPr>
          <p:cNvPr id="3" name="図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9613" y="3440657"/>
            <a:ext cx="2562618" cy="2617015"/>
          </a:xfrm>
          <a:prstGeom prst="rect">
            <a:avLst/>
          </a:prstGeom>
        </p:spPr>
      </p:pic>
      <p:pic>
        <p:nvPicPr>
          <p:cNvPr id="6" name="図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94699" y="2040565"/>
            <a:ext cx="849471" cy="849471"/>
          </a:xfrm>
          <a:prstGeom prst="rect">
            <a:avLst/>
          </a:prstGeom>
        </p:spPr>
      </p:pic>
    </p:spTree>
    <p:extLst>
      <p:ext uri="{BB962C8B-B14F-4D97-AF65-F5344CB8AC3E}">
        <p14:creationId xmlns:p14="http://schemas.microsoft.com/office/powerpoint/2010/main" val="24255812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エッセンシャル">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1379</TotalTime>
  <Words>646</Words>
  <Application>Microsoft Office PowerPoint</Application>
  <PresentationFormat>画面に合わせる (4:3)</PresentationFormat>
  <Paragraphs>62</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HGP創英角ｺﾞｼｯｸUB</vt:lpstr>
      <vt:lpstr>HGP創英角ﾎﾟｯﾌﾟ体</vt:lpstr>
      <vt:lpstr>HGS創英角ﾎﾟｯﾌﾟ体</vt:lpstr>
      <vt:lpstr>ＭＳ Ｐゴシック</vt:lpstr>
      <vt:lpstr>Arial</vt:lpstr>
      <vt:lpstr>Calibri</vt:lpstr>
      <vt:lpstr>Office ​​テーマ</vt:lpstr>
      <vt:lpstr>災害廃棄物の処理方法</vt:lpstr>
      <vt:lpstr>①災害がれきの処理</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芝山　定佳</cp:lastModifiedBy>
  <cp:revision>59</cp:revision>
  <cp:lastPrinted>2021-01-29T03:12:03Z</cp:lastPrinted>
  <dcterms:created xsi:type="dcterms:W3CDTF">2019-08-08T02:25:55Z</dcterms:created>
  <dcterms:modified xsi:type="dcterms:W3CDTF">2021-01-29T03:12:39Z</dcterms:modified>
</cp:coreProperties>
</file>