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64" r:id="rId4"/>
    <p:sldId id="275" r:id="rId5"/>
    <p:sldId id="276" r:id="rId6"/>
    <p:sldId id="269" r:id="rId7"/>
    <p:sldId id="270" r:id="rId8"/>
    <p:sldId id="271" r:id="rId9"/>
    <p:sldId id="272" r:id="rId10"/>
    <p:sldId id="278" r:id="rId1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木　麻美" initials="高木　麻美" lastIdx="2" clrIdx="0">
    <p:extLst>
      <p:ext uri="{19B8F6BF-5375-455C-9EA6-DF929625EA0E}">
        <p15:presenceInfo xmlns:p15="http://schemas.microsoft.com/office/powerpoint/2012/main" userId="S-1-5-21-842821225-2152613294-2690903560-15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AAAF9-B5AC-44D6-9451-BA045F58AD0A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D3C31-A631-456E-82BA-4D87F7BA0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01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D8447-E945-43E8-A3E9-07994710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E0C6B6-0136-4A67-B507-98A418C1D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F95B41-1A61-434B-A181-E2BC8252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05E884-9C4F-4AB7-8241-77B2F886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6A0FE5-3C6B-4170-ACC8-165AF95D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6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074350-7123-4977-91E0-0AD706CA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8B671C-6C38-4FBA-B75F-E97EB3119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D9B9F1-D00A-4578-ABC2-01BFAD43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E8AACA-6CD6-45A2-B3F0-570202DF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FFE7BD-13C8-4655-A3DE-17C7C471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22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B239B9-8DD7-4E51-A633-122BBBF75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A483B1-3332-4021-8D05-B3FD07E36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A0D93D-97E8-464F-98FD-FD2EDC50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B0816F-C2B4-434D-B13D-AE0E7CE5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A1978D-8695-4483-B53A-CFB16E20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21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4ECF2-E499-4A3A-A709-9A4E4D57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31C99C-DFFD-46F1-BCCB-B1DCEFC8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4A288C-92AD-4C4F-9070-A053CB0E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E92AE-5E31-425D-B7E6-49A36239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AF1F66-1580-4DA3-AD13-73B9036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3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79F74-37CD-428C-91C8-F2F645EC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2A3F49-9B51-437F-AF1F-373A301D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1DA6B0-A6E2-4F3E-88B8-97E9445D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7E3554-8278-4DF7-B71A-E09E78B6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8A8016-70B7-497D-ACA9-20425D60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8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2EA2FF-99A6-4499-9EC3-5C79FF9D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6FDA3A-D280-4BF8-AA67-8F6AD375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D5A289-290F-4932-B278-C25BFE23E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73D78-E871-483B-A1E6-8938E60F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9378B6-F92C-445F-A570-5218425D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F133DD-0D06-49E1-B3F9-FEC75981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51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3741CF-C0F7-43BB-AF4E-EA21BEBD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3F3D14-26A7-45E3-A709-8C5203FD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A5BDCD-6359-41C9-B336-162F0C948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704181-2BBF-4444-A1B6-157BDDD35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34963B-9B8F-49F6-AD82-07F168573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7452BDB-BB77-418D-9FA9-4D024E6D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A3F02C-B9ED-457E-BE71-A546596C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C80767-8688-4E51-83A5-C5789571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01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BAE772-1157-4B59-83C9-BAF4D062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68249C-8776-4297-8F80-1FA8ED65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06622E-B845-4C13-ABC8-E67FFE50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35C844-300C-43C7-BECC-FA27C39C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13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3F780A-ED9A-48CB-8F65-3B828351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A523CF-40B9-4EB9-A87C-8D8890F5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560B17-CFFB-470F-B494-3FF7AF36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96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FE6291-D279-4CA9-8D2C-D42BEBFF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5C099D-EE7D-4DD9-ADF9-71D941B0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35BF7A-69CC-42CD-82CD-832E383B3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FD9600-57FF-4B15-B235-72C3B127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F660BD-C48E-4A69-8756-58FE51F5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A1EB85-A9AB-4E02-B3F1-3EF88322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38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A71BB-C7CA-4AA5-B7BB-7E018578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FE4969-21B4-4F41-A43E-7DDCBF0ED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9D3927-3CA5-470B-BBDA-FEBAF9D1C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7256E6-9570-4701-AC86-CD9597E5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6708CA-F35E-43EF-8953-83EB30A8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7D3D86-D5E5-482C-8B4F-7D87ACAB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62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F2E18AF-91C0-4190-B7DB-08D91AD8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0820FE-21B4-4A3F-A8F4-C11970F0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8D1CC5-03D6-4661-B5DF-0C430FC8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3726-F0B1-49A5-8A6F-795AC437CC9F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8E5ACA-1006-47E8-B7D6-E31B99E4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D0CFF7-E7B9-493A-879C-24B4346AA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D16D-54EA-4039-9323-309B61F6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35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5C259C-C617-4FB1-AC1F-39645F6F3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403947"/>
            <a:ext cx="2479964" cy="1196253"/>
          </a:xfrm>
        </p:spPr>
        <p:txBody>
          <a:bodyPr>
            <a:normAutofit/>
          </a:bodyPr>
          <a:lstStyle/>
          <a:p>
            <a:br>
              <a:rPr lang="en-US" altLang="ja-JP" sz="2400" dirty="0"/>
            </a:br>
            <a:endParaRPr kumimoji="1" lang="ja-JP" altLang="en-US" sz="2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A426F2-3107-49C4-8F64-3D888A901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108" y="1600200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こども誰でも通園制度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つうえんポータル</a:t>
            </a:r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利用申請マニュアル（概要版）　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7647B5-C9F4-41D4-8049-F739D3D768CF}"/>
              </a:ext>
            </a:extLst>
          </p:cNvPr>
          <p:cNvSpPr txBox="1"/>
          <p:nvPr/>
        </p:nvSpPr>
        <p:spPr>
          <a:xfrm>
            <a:off x="9282545" y="5959681"/>
            <a:ext cx="22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R8.3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あま市作成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6DA84C-7B57-4745-82CF-C4596A69C8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5" y="3948545"/>
            <a:ext cx="4843391" cy="2687782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BB8B15E-9CAF-4820-BD0C-6FFAC261E467}"/>
              </a:ext>
            </a:extLst>
          </p:cNvPr>
          <p:cNvSpPr txBox="1">
            <a:spLocks/>
          </p:cNvSpPr>
          <p:nvPr/>
        </p:nvSpPr>
        <p:spPr>
          <a:xfrm>
            <a:off x="878535" y="491979"/>
            <a:ext cx="2479964" cy="415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ja-JP" sz="3600" b="1" dirty="0"/>
            </a:br>
            <a:r>
              <a:rPr lang="ja-JP" altLang="en-US" sz="2400" b="1" dirty="0"/>
              <a:t>マニュアル①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2069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17B19C7-4037-485B-839D-363F77B0FD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30781"/>
            <a:ext cx="2542309" cy="25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2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7F978-1B4C-4FD5-BC06-4C820179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336177"/>
            <a:ext cx="10533529" cy="1354512"/>
          </a:xfrm>
        </p:spPr>
        <p:txBody>
          <a:bodyPr>
            <a:noAutofit/>
          </a:bodyPr>
          <a:lstStyle/>
          <a:p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「こども家庭庁</a:t>
            </a: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ＨＰ</a:t>
            </a:r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（こども誰でも通園制度）」から「こども誰でも通園</a:t>
            </a:r>
            <a:br>
              <a:rPr lang="en-US" altLang="ja-JP" sz="24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制度総合支援システムポータルサイト」</a:t>
            </a: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を開きます。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2722B9A-F399-4D54-A462-2DFB90E01221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048871" y="2081120"/>
            <a:ext cx="4303057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◆つうえんポータル 二次元コード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82E3068-E424-4B85-ACAC-22A9E300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0" y="3014141"/>
            <a:ext cx="1956547" cy="1956547"/>
          </a:xfrm>
          <a:prstGeom prst="rect">
            <a:avLst/>
          </a:prstGeom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D48DAF-4577-4082-866D-15E515E3BF54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410886" y="2104840"/>
            <a:ext cx="3899646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つうえんポータル </a:t>
            </a:r>
            <a:r>
              <a:rPr lang="en-US" altLang="ja-JP" sz="20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85A482-777C-4249-B9E8-18AC40D8DB1E}"/>
              </a:ext>
            </a:extLst>
          </p:cNvPr>
          <p:cNvSpPr txBox="1"/>
          <p:nvPr/>
        </p:nvSpPr>
        <p:spPr>
          <a:xfrm>
            <a:off x="6410886" y="2829475"/>
            <a:ext cx="4306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0" i="0" u="none" strike="noStrike" baseline="0" dirty="0">
                <a:solidFill>
                  <a:srgbClr val="0563C2"/>
                </a:solidFill>
                <a:latin typeface="CIDFont+F2"/>
              </a:rPr>
              <a:t>https://www.daretsu.cfa.go.jp</a:t>
            </a:r>
            <a:endParaRPr lang="ja-JP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D42F3F-30B4-4E6D-8347-3B9014C889B8}"/>
              </a:ext>
            </a:extLst>
          </p:cNvPr>
          <p:cNvSpPr/>
          <p:nvPr/>
        </p:nvSpPr>
        <p:spPr>
          <a:xfrm>
            <a:off x="820271" y="1855694"/>
            <a:ext cx="4760258" cy="3603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BBE94C-DDE8-4C18-BBD4-FFB0BC6EA582}"/>
              </a:ext>
            </a:extLst>
          </p:cNvPr>
          <p:cNvSpPr txBox="1"/>
          <p:nvPr/>
        </p:nvSpPr>
        <p:spPr>
          <a:xfrm>
            <a:off x="6096000" y="1855694"/>
            <a:ext cx="4621306" cy="3603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D5C03E0-A5D5-4F8E-AD03-49D8D603E0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95" y="3992414"/>
            <a:ext cx="2668681" cy="26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C72CE4-E6E4-41B5-9618-B719A158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300" y="635361"/>
            <a:ext cx="4548094" cy="854219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0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「こども誰でも通園制度総合支援システムポータルサイト」トップ画面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6E6EF02-6ED8-4763-823E-DC31CC08F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6989" y="635361"/>
            <a:ext cx="5183188" cy="854219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ja-JP" altLang="en-US" sz="20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①前画面から下にスクロールします。</a:t>
            </a:r>
          </a:p>
          <a:p>
            <a:pPr algn="l"/>
            <a:r>
              <a:rPr lang="zh-TW" altLang="en-US" sz="20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都道府県</a:t>
            </a:r>
            <a:r>
              <a:rPr lang="ja-JP" altLang="en-US" sz="20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「愛知県」を選択します。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id="{0FB9430E-999B-486B-8E09-31222A5C4A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99" y="1489581"/>
            <a:ext cx="4548095" cy="3014148"/>
          </a:xfrm>
        </p:spPr>
      </p:pic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656163CB-7EE4-4795-9FCB-7FC5A0FE06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89" y="1489579"/>
            <a:ext cx="5183188" cy="369201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0DB4349-4BEF-4411-900E-389B01BB39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67" y="4891876"/>
            <a:ext cx="2206557" cy="14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2E445E-E149-4D7F-9424-E7DB0C88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764" y="813739"/>
            <a:ext cx="4499243" cy="789656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③市区町村で「あま市」を選択します。</a:t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1C133B-A5B1-4239-A244-10A5CFE19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216" y="779483"/>
            <a:ext cx="5139856" cy="823912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➃メールアドレスを入力し、「申請する」をクリックします。</a:t>
            </a:r>
          </a:p>
        </p:txBody>
      </p:sp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id="{5D8EE485-5548-44CC-B7AC-D2A39F4567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1603395"/>
            <a:ext cx="4535103" cy="3651210"/>
          </a:xfrm>
        </p:spPr>
      </p:pic>
      <p:pic>
        <p:nvPicPr>
          <p:cNvPr id="8" name="コンテンツ プレースホルダー 9">
            <a:extLst>
              <a:ext uri="{FF2B5EF4-FFF2-40B4-BE49-F238E27FC236}">
                <a16:creationId xmlns:a16="http://schemas.microsoft.com/office/drawing/2014/main" id="{5B731D55-B8C4-495C-B7F1-4839038834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16" y="1603395"/>
            <a:ext cx="5139856" cy="3651210"/>
          </a:xfr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2C6EAA8-75A9-479B-AFB1-8E4A89F90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1960392"/>
            <a:ext cx="1353983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8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A88007-EFF4-4F91-9A9D-4C2C691AD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996" y="729287"/>
            <a:ext cx="5015752" cy="1418167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⑤この画面が表示されましたら、④で入力したメールアドレスに総合支援システムよりメールが届きます。</a:t>
            </a:r>
            <a:b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25C889-3637-4D38-A194-E8DB35710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0026" y="729287"/>
            <a:ext cx="5015752" cy="1418168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⑥総合支援システムから受信したメール（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こども誰でも通園制度総合支援システム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利用申請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のお知らせ）を確認し、</a:t>
            </a:r>
            <a:r>
              <a:rPr lang="ja-JP" altLang="en-US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添付の</a:t>
            </a:r>
            <a:r>
              <a:rPr lang="en-US" altLang="ja-JP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から利用申請ページへ進んでください。</a:t>
            </a:r>
            <a:br>
              <a:rPr lang="en-US" altLang="ja-JP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id="{BA9CDBD9-752C-402A-8265-D9CB57D70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6" y="2147454"/>
            <a:ext cx="5042261" cy="3477095"/>
          </a:xfrm>
        </p:spPr>
      </p:pic>
      <p:pic>
        <p:nvPicPr>
          <p:cNvPr id="11" name="コンテンツ プレースホルダー 7">
            <a:extLst>
              <a:ext uri="{FF2B5EF4-FFF2-40B4-BE49-F238E27FC236}">
                <a16:creationId xmlns:a16="http://schemas.microsoft.com/office/drawing/2014/main" id="{6226002B-3EB2-43F3-AA77-C15A01ED4E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26" y="2172463"/>
            <a:ext cx="5015753" cy="3452086"/>
          </a:xfrm>
          <a:ln w="9525">
            <a:solidFill>
              <a:schemeClr val="tx1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038743" y="2884857"/>
            <a:ext cx="3341267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Arial Black" panose="020B0A04020102020204" pitchFamily="34" charset="0"/>
              </a:rPr>
              <a:t>　</a:t>
            </a:r>
            <a:r>
              <a:rPr lang="en-US" altLang="ja-JP" b="1" dirty="0">
                <a:latin typeface="Arial Black" panose="020B0A04020102020204" pitchFamily="34" charset="0"/>
              </a:rPr>
              <a:t>URL</a:t>
            </a:r>
            <a:r>
              <a:rPr lang="ja-JP" altLang="en-US" b="1" dirty="0">
                <a:latin typeface="Arial Black" panose="020B0A04020102020204" pitchFamily="34" charset="0"/>
              </a:rPr>
              <a:t>が記載されています。</a:t>
            </a:r>
            <a:endParaRPr kumimoji="1" lang="ja-JP" altLang="en-US" b="1" dirty="0">
              <a:latin typeface="Arial Black" panose="020B0A040201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97" y="2706933"/>
            <a:ext cx="1781199" cy="40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32C0FE-CB56-447F-A47E-D2619CCA4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097" y="2460812"/>
            <a:ext cx="5157787" cy="698024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0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⑦「オンライン利用申請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」画面で</a:t>
            </a:r>
            <a:r>
              <a:rPr lang="ja-JP" altLang="en-US" sz="20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申請者情報（保護者情報）を入力します。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コンテンツ プレースホルダー 9">
            <a:extLst>
              <a:ext uri="{FF2B5EF4-FFF2-40B4-BE49-F238E27FC236}">
                <a16:creationId xmlns:a16="http://schemas.microsoft.com/office/drawing/2014/main" id="{B99E7B02-BC6E-48AB-AA26-3DDEEF350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7" y="3158836"/>
            <a:ext cx="5157787" cy="2909455"/>
          </a:xfrm>
        </p:spPr>
      </p:pic>
      <p:pic>
        <p:nvPicPr>
          <p:cNvPr id="15" name="コンテンツ プレースホルダー 11">
            <a:extLst>
              <a:ext uri="{FF2B5EF4-FFF2-40B4-BE49-F238E27FC236}">
                <a16:creationId xmlns:a16="http://schemas.microsoft.com/office/drawing/2014/main" id="{ECD487AA-678B-415E-B20E-AB7B9105A6A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4" y="2624859"/>
            <a:ext cx="5183188" cy="3657601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25A5CD16-BCBC-4A63-A481-247921BDC829}"/>
              </a:ext>
            </a:extLst>
          </p:cNvPr>
          <p:cNvSpPr/>
          <p:nvPr/>
        </p:nvSpPr>
        <p:spPr>
          <a:xfrm>
            <a:off x="1814743" y="287476"/>
            <a:ext cx="8821881" cy="1891209"/>
          </a:xfrm>
          <a:prstGeom prst="wedgeRoundRectCallout">
            <a:avLst>
              <a:gd name="adj1" fmla="val 6452"/>
              <a:gd name="adj2" fmla="val 745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373FCB0-87F7-451E-8FAB-E53CAD62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795" y="378080"/>
            <a:ext cx="7563776" cy="1710000"/>
          </a:xfr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>
            <a:normAutofit/>
          </a:bodyPr>
          <a:lstStyle/>
          <a:p>
            <a:pPr algn="l"/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利用料の減免対象者について（下記ア～エのいずれかに該当する場合は「有り」を選択）</a:t>
            </a:r>
            <a:b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 生活保護を受給している世帯</a:t>
            </a:r>
            <a:b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 保護者および、同一の世帯に属する者が市民税非課税である世帯</a:t>
            </a:r>
            <a:b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 保護者および、同一の世帯に属する者の市民税所得割の合算額が</a:t>
            </a:r>
            <a:r>
              <a:rPr lang="en-US" altLang="ja-JP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77</a:t>
            </a:r>
            <a: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101</a:t>
            </a:r>
            <a: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円未満の世帯</a:t>
            </a:r>
            <a:b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 </a:t>
            </a:r>
            <a:r>
              <a:rPr lang="ja-JP" altLang="ja-JP" sz="1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要保護児童対策地域協議会登録児童のいる世帯等のうち、利用者負担額を軽減することが</a:t>
            </a:r>
            <a:r>
              <a:rPr lang="en-US" altLang="ja-JP" sz="1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br>
              <a:rPr lang="en-US" altLang="ja-JP" sz="1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1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ja-JP" altLang="ja-JP" sz="1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適当であると認められる世帯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38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331F58-3BC8-4B86-8C4A-4ADAF8742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2" y="632930"/>
            <a:ext cx="5157787" cy="969819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⑧すべての項目の入力が終わりましたら、画面</a:t>
            </a:r>
            <a:b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下の「代理利用者情報を入力する」をクリッ</a:t>
            </a:r>
            <a:b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クします。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48981D-F25C-4FC6-91CE-9C944F7A4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1823" y="602310"/>
            <a:ext cx="5183188" cy="1148257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ja-JP" altLang="en-US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⑨代理利用者（</a:t>
            </a:r>
            <a:r>
              <a:rPr lang="en-US" altLang="ja-JP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）がいる場合は「有」を選択　</a:t>
            </a:r>
            <a:r>
              <a:rPr lang="ja-JP" altLang="en-US" sz="1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br>
              <a:rPr lang="en-US" altLang="ja-JP" sz="1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し、代理利用者情報の入力をしてください。</a:t>
            </a:r>
            <a:br>
              <a:rPr lang="en-US" altLang="ja-JP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続いて、画面下の「</a:t>
            </a:r>
            <a:r>
              <a:rPr lang="ja-JP" altLang="en-US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こども情報を入力する」　</a:t>
            </a:r>
            <a:br>
              <a:rPr lang="en-US" altLang="ja-JP" sz="1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</a:p>
        </p:txBody>
      </p: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C001B942-8FEB-4BA8-A3C5-FE545CCDD3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23" y="3113972"/>
            <a:ext cx="5183188" cy="2185650"/>
          </a:xfr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53A74D47-5446-4205-8338-CD34FC1C03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2" y="1602749"/>
            <a:ext cx="5157787" cy="3403744"/>
          </a:xfrm>
        </p:spPr>
      </p:pic>
      <p:sp>
        <p:nvSpPr>
          <p:cNvPr id="4" name="楕円 3"/>
          <p:cNvSpPr/>
          <p:nvPr/>
        </p:nvSpPr>
        <p:spPr>
          <a:xfrm>
            <a:off x="2070195" y="4570056"/>
            <a:ext cx="2393950" cy="87287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8021614" y="4445005"/>
            <a:ext cx="2016266" cy="5614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18" y="5295112"/>
            <a:ext cx="1815145" cy="1388980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F7114AE-9964-4060-B5AE-C54FAD4AE13F}"/>
              </a:ext>
            </a:extLst>
          </p:cNvPr>
          <p:cNvSpPr/>
          <p:nvPr/>
        </p:nvSpPr>
        <p:spPr>
          <a:xfrm>
            <a:off x="6684885" y="1882588"/>
            <a:ext cx="4900474" cy="1020410"/>
          </a:xfrm>
          <a:prstGeom prst="wedgeRoundRectCallout">
            <a:avLst>
              <a:gd name="adj1" fmla="val -45246"/>
              <a:gd name="adj2" fmla="val 835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E27C25-D52A-4C72-8F7A-7385FA29260C}"/>
              </a:ext>
            </a:extLst>
          </p:cNvPr>
          <p:cNvSpPr txBox="1"/>
          <p:nvPr/>
        </p:nvSpPr>
        <p:spPr>
          <a:xfrm>
            <a:off x="6780691" y="2008072"/>
            <a:ext cx="470886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代理利用者について</a:t>
            </a:r>
            <a:b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利用者の配偶者、父母又は兄弟等利用者の親族であって、利用者に代わって本システムを利用する者をいいます。</a:t>
            </a:r>
          </a:p>
        </p:txBody>
      </p:sp>
    </p:spTree>
    <p:extLst>
      <p:ext uri="{BB962C8B-B14F-4D97-AF65-F5344CB8AC3E}">
        <p14:creationId xmlns:p14="http://schemas.microsoft.com/office/powerpoint/2010/main" val="268330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3B8552-8670-4708-88F2-ADCC771D7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12020"/>
            <a:ext cx="4945623" cy="823912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⑩利用したいお子さんの情報を入力してくだ</a:t>
            </a:r>
            <a:b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さい。</a:t>
            </a:r>
            <a:b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E6252F4-1895-4C19-9C56-C50175D2A3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885096"/>
            <a:ext cx="5016924" cy="1829555"/>
          </a:xfr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8BBE2D-A6C7-4123-A951-8F3398A51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466" y="705844"/>
            <a:ext cx="5183188" cy="823912"/>
          </a:xfrm>
        </p:spPr>
        <p:txBody>
          <a:bodyPr>
            <a:normAutofit/>
          </a:bodyPr>
          <a:lstStyle/>
          <a:p>
            <a:r>
              <a:rPr kumimoji="1" lang="en-US" altLang="ja-JP" sz="1800" b="0" dirty="0"/>
              <a:t>※</a:t>
            </a:r>
            <a:r>
              <a:rPr lang="ja-JP" altLang="en-US" sz="1800" i="0" u="none" strike="noStrike" baseline="0" dirty="0">
                <a:latin typeface="CIDFont+F1"/>
              </a:rPr>
              <a:t>お子</a:t>
            </a:r>
            <a:r>
              <a:rPr lang="ja-JP" altLang="en-US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</a:t>
            </a:r>
            <a:r>
              <a:rPr lang="ja-JP" altLang="en-US" sz="1800" i="0" u="none" strike="noStrike" baseline="0" dirty="0">
                <a:latin typeface="CIDFont+F1"/>
              </a:rPr>
              <a:t>の発達状況、アレルギー、既往歴等</a:t>
            </a:r>
            <a:br>
              <a:rPr lang="en-US" altLang="ja-JP" sz="1800" i="0" u="none" strike="noStrike" baseline="0" dirty="0">
                <a:latin typeface="CIDFont+F1"/>
              </a:rPr>
            </a:br>
            <a:r>
              <a:rPr lang="ja-JP" altLang="en-US" sz="1800" i="0" u="none" strike="noStrike" baseline="0" dirty="0">
                <a:latin typeface="CIDFont+F1"/>
              </a:rPr>
              <a:t>　は漏れなく入力してください。</a:t>
            </a:r>
            <a:endParaRPr kumimoji="1" lang="ja-JP" altLang="en-US" sz="1800" dirty="0"/>
          </a:p>
        </p:txBody>
      </p:sp>
      <p:pic>
        <p:nvPicPr>
          <p:cNvPr id="9" name="コンテンツ プレースホルダー 7">
            <a:extLst>
              <a:ext uri="{FF2B5EF4-FFF2-40B4-BE49-F238E27FC236}">
                <a16:creationId xmlns:a16="http://schemas.microsoft.com/office/drawing/2014/main" id="{58298CE6-A19D-453E-91A4-828D7A8F05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66" y="1735932"/>
            <a:ext cx="5183188" cy="2351973"/>
          </a:xfrm>
        </p:spPr>
      </p:pic>
      <p:pic>
        <p:nvPicPr>
          <p:cNvPr id="11" name="コンテンツ プレースホルダー 9">
            <a:extLst>
              <a:ext uri="{FF2B5EF4-FFF2-40B4-BE49-F238E27FC236}">
                <a16:creationId xmlns:a16="http://schemas.microsoft.com/office/drawing/2014/main" id="{85D9C4B1-B834-4299-8194-C976D21A8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66" y="4181063"/>
            <a:ext cx="5183188" cy="22466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E7A970-22D2-4909-9FA6-CE115E11B1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2" y="5190566"/>
            <a:ext cx="2869245" cy="12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9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B73F4B-9B99-49FA-A199-F41B3FDF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91" y="622199"/>
            <a:ext cx="5157787" cy="1075764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⑪すべての項目の入力後、画面下の</a:t>
            </a:r>
            <a:r>
              <a:rPr lang="ja-JP" altLang="en-US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同意事項を</a:t>
            </a:r>
            <a:br>
              <a:rPr lang="en-US" altLang="ja-JP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確認し、チェックをしたら「申請する」をク</a:t>
            </a:r>
            <a:br>
              <a:rPr lang="en-US" altLang="ja-JP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リックします。</a:t>
            </a:r>
            <a:endPara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コンテンツ プレースホルダー 7">
            <a:extLst>
              <a:ext uri="{FF2B5EF4-FFF2-40B4-BE49-F238E27FC236}">
                <a16:creationId xmlns:a16="http://schemas.microsoft.com/office/drawing/2014/main" id="{2EC96F60-1EE6-4A72-A1E9-B8DEA30450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" y="1697963"/>
            <a:ext cx="5157787" cy="2658875"/>
          </a:xfrm>
        </p:spPr>
      </p:pic>
      <p:pic>
        <p:nvPicPr>
          <p:cNvPr id="12" name="コンテンツ プレースホルダー 9">
            <a:extLst>
              <a:ext uri="{FF2B5EF4-FFF2-40B4-BE49-F238E27FC236}">
                <a16:creationId xmlns:a16="http://schemas.microsoft.com/office/drawing/2014/main" id="{D51BEA68-F434-4D6E-9D46-A8F4CE3F26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41" y="1790417"/>
            <a:ext cx="5157787" cy="2365821"/>
          </a:xfr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5D3E57-EFB8-49AB-B4A8-29926CBACBB4}"/>
              </a:ext>
            </a:extLst>
          </p:cNvPr>
          <p:cNvSpPr txBox="1"/>
          <p:nvPr/>
        </p:nvSpPr>
        <p:spPr>
          <a:xfrm>
            <a:off x="6674767" y="622199"/>
            <a:ext cx="461234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⑫この画面が出ましたら、認定申請は完了</a:t>
            </a:r>
            <a:endParaRPr lang="en-US" altLang="ja-JP" sz="1800" b="1" i="0" u="none" strike="noStrike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  <a:p>
            <a:pPr algn="l"/>
            <a:r>
              <a:rPr lang="en-US" altLang="ja-JP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画面の</a:t>
            </a:r>
            <a:r>
              <a:rPr lang="en-US" altLang="ja-JP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ダウンロードより申請書の控</a:t>
            </a:r>
            <a:endParaRPr lang="en-US" altLang="ja-JP" sz="1800" b="1" i="0" u="none" strike="noStrike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えをダウンロードしてください。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B6CC6F-2AA5-4205-9ADB-47F5DBB9ECB3}"/>
              </a:ext>
            </a:extLst>
          </p:cNvPr>
          <p:cNvSpPr txBox="1"/>
          <p:nvPr/>
        </p:nvSpPr>
        <p:spPr>
          <a:xfrm>
            <a:off x="1059874" y="4788608"/>
            <a:ext cx="100056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市で申請内容を確認し、要件を満たす場合は認定を行います。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認定後、本システムから利用申請時に登録したメールアドレス宛に「アカウント発行のお知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らせ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」メールが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２週間ほどで届きます。メールに記載してある</a:t>
            </a:r>
            <a:r>
              <a:rPr lang="en-US" altLang="ja-JP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からパスワードリセット</a:t>
            </a:r>
            <a:endParaRPr lang="en-US" altLang="ja-JP" sz="1800" b="1" i="0" u="none" strike="noStrike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申請を行ってください（マニュアル②参照）。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8048585" y="2960589"/>
            <a:ext cx="19050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2495223" y="3221182"/>
            <a:ext cx="19050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1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596</Words>
  <Application>Microsoft Office PowerPoint</Application>
  <PresentationFormat>ワイド画面</PresentationFormat>
  <Paragraphs>33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CIDFont+F1</vt:lpstr>
      <vt:lpstr>CIDFont+F2</vt:lpstr>
      <vt:lpstr>メイリオ</vt:lpstr>
      <vt:lpstr>游ゴシック</vt:lpstr>
      <vt:lpstr>游ゴシック Light</vt:lpstr>
      <vt:lpstr>Arial</vt:lpstr>
      <vt:lpstr>Arial Black</vt:lpstr>
      <vt:lpstr>Office テーマ</vt:lpstr>
      <vt:lpstr> </vt:lpstr>
      <vt:lpstr>「こども家庭庁ＨＰ（こども誰でも通園制度）」から「こども誰でも通園 　制度総合支援システムポータルサイト」を開きます。</vt:lpstr>
      <vt:lpstr>PowerPoint プレゼンテーション</vt:lpstr>
      <vt:lpstr>PowerPoint プレゼンテーション</vt:lpstr>
      <vt:lpstr>PowerPoint プレゼンテーション</vt:lpstr>
      <vt:lpstr>※利用料の減免対象者について（下記ア～エのいずれかに該当する場合は「有り」を選択）  ア 生活保護を受給している世帯 イ 保護者および、同一の世帯に属する者が市民税非課税である世帯 ウ 保護者および、同一の世帯に属する者の市民税所得割の合算額が77，101円未満の世帯 エ 要保護児童対策地域協議会登録児童のいる世帯等のうち、利用者負担額を軽減することが      適当であると認められる世帯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高木　麻美</dc:creator>
  <cp:lastModifiedBy>高木　麻美</cp:lastModifiedBy>
  <cp:revision>57</cp:revision>
  <cp:lastPrinted>2026-02-10T08:46:57Z</cp:lastPrinted>
  <dcterms:created xsi:type="dcterms:W3CDTF">2026-02-06T05:18:56Z</dcterms:created>
  <dcterms:modified xsi:type="dcterms:W3CDTF">2026-02-26T07:18:31Z</dcterms:modified>
</cp:coreProperties>
</file>