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7"/>
  </p:notesMasterIdLst>
  <p:sldIdLst>
    <p:sldId id="269" r:id="rId5"/>
    <p:sldId id="272" r:id="rId6"/>
  </p:sldIdLst>
  <p:sldSz cx="7559675" cy="1069181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3A1D"/>
    <a:srgbClr val="EB6E32"/>
    <a:srgbClr val="342923"/>
    <a:srgbClr val="C7C5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4454B2-6459-4B7A-9180-C6D888C87170}" v="3" dt="2026-03-30T06:29:21.82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37"/>
    <p:restoredTop sz="94312" autoAdjust="0"/>
  </p:normalViewPr>
  <p:slideViewPr>
    <p:cSldViewPr snapToGrid="0">
      <p:cViewPr>
        <p:scale>
          <a:sx n="100" d="100"/>
          <a:sy n="100" d="100"/>
        </p:scale>
        <p:origin x="1690" y="-3163"/>
      </p:cViewPr>
      <p:guideLst>
        <p:guide orient="horz" pos="3368"/>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1523006C-1610-344A-8517-FC67EF8E0368}" type="datetimeFigureOut">
              <a:rPr kumimoji="1" lang="ja-JP" altLang="en-US" smtClean="0"/>
              <a:t>2026/7/16</a:t>
            </a:fld>
            <a:endParaRPr kumimoji="1" lang="ja-JP" altLang="en-US"/>
          </a:p>
        </p:txBody>
      </p:sp>
      <p:sp>
        <p:nvSpPr>
          <p:cNvPr id="4" name="スライド イメージ プレースホルダー 3"/>
          <p:cNvSpPr>
            <a:spLocks noGrp="1" noRot="1" noChangeAspect="1"/>
          </p:cNvSpPr>
          <p:nvPr>
            <p:ph type="sldImg" idx="2"/>
          </p:nvPr>
        </p:nvSpPr>
        <p:spPr>
          <a:xfrm>
            <a:off x="2192338" y="1233488"/>
            <a:ext cx="235108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D3DE3E80-6616-704B-89E2-9862441CB5B5}" type="slidenum">
              <a:rPr kumimoji="1" lang="ja-JP" altLang="en-US" smtClean="0"/>
              <a:t>‹#›</a:t>
            </a:fld>
            <a:endParaRPr kumimoji="1" lang="ja-JP" altLang="en-US"/>
          </a:p>
        </p:txBody>
      </p:sp>
    </p:spTree>
    <p:extLst>
      <p:ext uri="{BB962C8B-B14F-4D97-AF65-F5344CB8AC3E}">
        <p14:creationId xmlns:p14="http://schemas.microsoft.com/office/powerpoint/2010/main" val="9014124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D2F0E-7199-B02F-B6A7-42C1F6F75C9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EEBB23-0F2F-EBCB-4ED0-6812D033E4E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4F66C01-5EBC-BF15-B6C7-92D66793549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A6D8728-7506-91E3-9E26-67B83742A05C}"/>
              </a:ext>
            </a:extLst>
          </p:cNvPr>
          <p:cNvSpPr>
            <a:spLocks noGrp="1"/>
          </p:cNvSpPr>
          <p:nvPr>
            <p:ph type="sldNum" sz="quarter" idx="5"/>
          </p:nvPr>
        </p:nvSpPr>
        <p:spPr/>
        <p:txBody>
          <a:bodyPr/>
          <a:lstStyle/>
          <a:p>
            <a:fld id="{D3DE3E80-6616-704B-89E2-9862441CB5B5}" type="slidenum">
              <a:rPr kumimoji="1" lang="ja-JP" altLang="en-US" smtClean="0"/>
              <a:t>1</a:t>
            </a:fld>
            <a:endParaRPr kumimoji="1" lang="ja-JP" altLang="en-US"/>
          </a:p>
        </p:txBody>
      </p:sp>
    </p:spTree>
    <p:extLst>
      <p:ext uri="{BB962C8B-B14F-4D97-AF65-F5344CB8AC3E}">
        <p14:creationId xmlns:p14="http://schemas.microsoft.com/office/powerpoint/2010/main" val="380102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F3A1E-C7C7-1BC5-DE8C-34C2A2B72AF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294B2A6-7B4B-2CBC-2901-C812E67EE6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DF9EA88-905C-A41E-120E-B9C0957D81B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86D6A99-F4C0-9C4C-A4DD-117339650343}"/>
              </a:ext>
            </a:extLst>
          </p:cNvPr>
          <p:cNvSpPr>
            <a:spLocks noGrp="1"/>
          </p:cNvSpPr>
          <p:nvPr>
            <p:ph type="sldNum" sz="quarter" idx="5"/>
          </p:nvPr>
        </p:nvSpPr>
        <p:spPr/>
        <p:txBody>
          <a:bodyPr/>
          <a:lstStyle/>
          <a:p>
            <a:fld id="{D3DE3E80-6616-704B-89E2-9862441CB5B5}" type="slidenum">
              <a:rPr kumimoji="1" lang="ja-JP" altLang="en-US" smtClean="0"/>
              <a:t>2</a:t>
            </a:fld>
            <a:endParaRPr kumimoji="1" lang="ja-JP" altLang="en-US"/>
          </a:p>
        </p:txBody>
      </p:sp>
    </p:spTree>
    <p:extLst>
      <p:ext uri="{BB962C8B-B14F-4D97-AF65-F5344CB8AC3E}">
        <p14:creationId xmlns:p14="http://schemas.microsoft.com/office/powerpoint/2010/main" val="3383801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7BA91F0-ACF5-A34B-8E32-06EA60F45002}" type="datetimeFigureOut">
              <a:rPr kumimoji="1" lang="ja-JP" altLang="en-US" smtClean="0"/>
              <a:t>2026/7/16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315CA0B-E292-6949-8E55-4FA0741EDE04}" type="slidenum">
              <a:rPr kumimoji="1" lang="ja-JP" altLang="en-US" smtClean="0"/>
              <a:t>‹#›</a:t>
            </a:fld>
            <a:endParaRPr kumimoji="1" lang="ja-JP" altLang="en-US"/>
          </a:p>
        </p:txBody>
      </p:sp>
    </p:spTree>
    <p:extLst>
      <p:ext uri="{BB962C8B-B14F-4D97-AF65-F5344CB8AC3E}">
        <p14:creationId xmlns:p14="http://schemas.microsoft.com/office/powerpoint/2010/main" val="2740100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3_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64540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b="0" i="0">
                <a:solidFill>
                  <a:schemeClr val="tx1">
                    <a:tint val="82000"/>
                  </a:schemeClr>
                </a:solidFill>
                <a:latin typeface="Meiryo UI" panose="020B0604030504040204" pitchFamily="34" charset="-128"/>
                <a:ea typeface="Meiryo UI" panose="020B0604030504040204" pitchFamily="34" charset="-128"/>
              </a:defRPr>
            </a:lvl1pPr>
          </a:lstStyle>
          <a:p>
            <a:fld id="{C7BA91F0-ACF5-A34B-8E32-06EA60F45002}" type="datetimeFigureOut">
              <a:rPr kumimoji="1" lang="ja-JP" altLang="en-US" smtClean="0"/>
              <a:pPr/>
              <a:t>2026/7/16</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b="0" i="0">
                <a:solidFill>
                  <a:schemeClr val="tx1">
                    <a:tint val="82000"/>
                  </a:schemeClr>
                </a:solidFill>
                <a:latin typeface="Meiryo UI" panose="020B0604030504040204" pitchFamily="34" charset="-128"/>
                <a:ea typeface="Meiryo UI" panose="020B0604030504040204" pitchFamily="34" charset="-128"/>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b="0" i="0">
                <a:solidFill>
                  <a:schemeClr val="tx1">
                    <a:tint val="82000"/>
                  </a:schemeClr>
                </a:solidFill>
                <a:latin typeface="Meiryo UI" panose="020B0604030504040204" pitchFamily="34" charset="-128"/>
                <a:ea typeface="Meiryo UI" panose="020B0604030504040204" pitchFamily="34" charset="-128"/>
              </a:defRPr>
            </a:lvl1pPr>
          </a:lstStyle>
          <a:p>
            <a:fld id="{0315CA0B-E292-6949-8E55-4FA0741EDE04}" type="slidenum">
              <a:rPr kumimoji="1" lang="ja-JP" altLang="en-US" smtClean="0"/>
              <a:pPr/>
              <a:t>‹#›</a:t>
            </a:fld>
            <a:endParaRPr kumimoji="1" lang="ja-JP" altLang="en-US"/>
          </a:p>
        </p:txBody>
      </p:sp>
    </p:spTree>
    <p:extLst>
      <p:ext uri="{BB962C8B-B14F-4D97-AF65-F5344CB8AC3E}">
        <p14:creationId xmlns:p14="http://schemas.microsoft.com/office/powerpoint/2010/main" val="51930371"/>
      </p:ext>
    </p:extLst>
  </p:cSld>
  <p:clrMap bg1="lt1" tx1="dk1" bg2="lt2" tx2="dk2" accent1="accent1" accent2="accent2" accent3="accent3" accent4="accent4" accent5="accent5" accent6="accent6" hlink="hlink" folHlink="folHlink"/>
  <p:sldLayoutIdLst>
    <p:sldLayoutId id="2147483678" r:id="rId1"/>
    <p:sldLayoutId id="2147483686" r:id="rId2"/>
  </p:sldLayoutIdLst>
  <p:txStyles>
    <p:titleStyle>
      <a:lvl1pPr algn="l" defTabSz="755934" rtl="0" eaLnBrk="1" latinLnBrk="0" hangingPunct="1">
        <a:lnSpc>
          <a:spcPct val="90000"/>
        </a:lnSpc>
        <a:spcBef>
          <a:spcPct val="0"/>
        </a:spcBef>
        <a:buNone/>
        <a:defRPr kumimoji="1" sz="3637" b="0" i="0" kern="1200">
          <a:solidFill>
            <a:schemeClr val="tx1"/>
          </a:solidFill>
          <a:latin typeface="Meiryo UI" panose="020B0604030504040204" pitchFamily="34" charset="-128"/>
          <a:ea typeface="Meiryo UI" panose="020B0604030504040204" pitchFamily="34" charset="-128"/>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b="0" i="0" kern="1200">
          <a:solidFill>
            <a:schemeClr val="tx1"/>
          </a:solidFill>
          <a:latin typeface="Meiryo UI" panose="020B0604030504040204" pitchFamily="34" charset="-128"/>
          <a:ea typeface="Meiryo UI" panose="020B0604030504040204" pitchFamily="34" charset="-128"/>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b="0" i="0" kern="1200">
          <a:solidFill>
            <a:schemeClr val="tx1"/>
          </a:solidFill>
          <a:latin typeface="Meiryo UI" panose="020B0604030504040204" pitchFamily="34" charset="-128"/>
          <a:ea typeface="Meiryo UI" panose="020B0604030504040204" pitchFamily="34" charset="-128"/>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b="0" i="0" kern="1200">
          <a:solidFill>
            <a:schemeClr val="tx1"/>
          </a:solidFill>
          <a:latin typeface="Meiryo UI" panose="020B0604030504040204" pitchFamily="34" charset="-128"/>
          <a:ea typeface="Meiryo UI" panose="020B0604030504040204" pitchFamily="34" charset="-128"/>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b="0" i="0" kern="1200">
          <a:solidFill>
            <a:schemeClr val="tx1"/>
          </a:solidFill>
          <a:latin typeface="Meiryo UI" panose="020B0604030504040204" pitchFamily="34" charset="-128"/>
          <a:ea typeface="Meiryo UI" panose="020B0604030504040204" pitchFamily="34" charset="-128"/>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b="0" i="0" kern="1200">
          <a:solidFill>
            <a:schemeClr val="tx1"/>
          </a:solidFill>
          <a:latin typeface="Meiryo UI" panose="020B0604030504040204" pitchFamily="34" charset="-128"/>
          <a:ea typeface="Meiryo UI" panose="020B0604030504040204" pitchFamily="34" charset="-128"/>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g"/><Relationship Id="rId3" Type="http://schemas.openxmlformats.org/officeDocument/2006/relationships/image" Target="../media/image1.jp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1.jpg"/><Relationship Id="rId7" Type="http://schemas.openxmlformats.org/officeDocument/2006/relationships/image" Target="../media/image25.jp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2.xml"/><Relationship Id="rId16"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jpg"/><Relationship Id="rId15" Type="http://schemas.openxmlformats.org/officeDocument/2006/relationships/image" Target="../media/image33.jp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jpg"/><Relationship Id="rId9" Type="http://schemas.openxmlformats.org/officeDocument/2006/relationships/image" Target="../media/image27.png"/><Relationship Id="rId1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BAB7A-11D2-32B1-39F7-5E66817720F9}"/>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1001AB6D-8070-268D-BF0F-B3BA5E8A3D3C}"/>
              </a:ext>
            </a:extLst>
          </p:cNvPr>
          <p:cNvPicPr>
            <a:picLocks noGrp="1" noRot="1" noChangeAspect="1" noMove="1" noResize="1" noEditPoints="1" noAdjustHandles="1" noChangeArrowheads="1" noChangeShapeType="1" noCrop="1"/>
          </p:cNvPicPr>
          <p:nvPr/>
        </p:nvPicPr>
        <p:blipFill>
          <a:blip r:embed="rId3"/>
          <a:srcRect/>
          <a:stretch/>
        </p:blipFill>
        <p:spPr>
          <a:xfrm>
            <a:off x="0" y="61"/>
            <a:ext cx="7560000" cy="10692149"/>
          </a:xfrm>
          <a:prstGeom prst="rect">
            <a:avLst/>
          </a:prstGeom>
        </p:spPr>
      </p:pic>
      <p:pic>
        <p:nvPicPr>
          <p:cNvPr id="17" name="図 16" descr="アイコン が含まれている画像&#10;&#10;AI 生成コンテンツは誤りを含む可能性があります。">
            <a:extLst>
              <a:ext uri="{FF2B5EF4-FFF2-40B4-BE49-F238E27FC236}">
                <a16:creationId xmlns:a16="http://schemas.microsoft.com/office/drawing/2014/main" id="{5C2C8089-1C38-FFE1-3661-33D5435EEB4A}"/>
              </a:ext>
            </a:extLst>
          </p:cNvPr>
          <p:cNvPicPr>
            <a:picLocks noChangeAspect="1"/>
          </p:cNvPicPr>
          <p:nvPr/>
        </p:nvPicPr>
        <p:blipFill>
          <a:blip r:embed="rId4"/>
          <a:stretch>
            <a:fillRect/>
          </a:stretch>
        </p:blipFill>
        <p:spPr>
          <a:xfrm>
            <a:off x="1207085" y="6098319"/>
            <a:ext cx="700230" cy="169200"/>
          </a:xfrm>
          <a:prstGeom prst="rect">
            <a:avLst/>
          </a:prstGeom>
        </p:spPr>
      </p:pic>
      <p:sp>
        <p:nvSpPr>
          <p:cNvPr id="18" name="テキスト ボックス 17">
            <a:extLst>
              <a:ext uri="{FF2B5EF4-FFF2-40B4-BE49-F238E27FC236}">
                <a16:creationId xmlns:a16="http://schemas.microsoft.com/office/drawing/2014/main" id="{125D0BB4-7A35-04E2-AC93-EBB5B14EE127}"/>
              </a:ext>
            </a:extLst>
          </p:cNvPr>
          <p:cNvSpPr txBox="1"/>
          <p:nvPr/>
        </p:nvSpPr>
        <p:spPr>
          <a:xfrm>
            <a:off x="1119886" y="6285986"/>
            <a:ext cx="3879588" cy="430887"/>
          </a:xfrm>
          <a:prstGeom prst="rect">
            <a:avLst/>
          </a:prstGeom>
          <a:noFill/>
        </p:spPr>
        <p:txBody>
          <a:bodyPr wrap="none" rtlCol="0">
            <a:spAutoFit/>
          </a:bodyPr>
          <a:lstStyle/>
          <a:p>
            <a:r>
              <a:rPr lang="ja-JP" altLang="en-US" sz="1100" dirty="0">
                <a:solidFill>
                  <a:srgbClr val="342923"/>
                </a:solidFill>
                <a:latin typeface="Meiryo UI" panose="020B0604030504040204" pitchFamily="34" charset="-128"/>
                <a:ea typeface="Meiryo UI" panose="020B0604030504040204" pitchFamily="34" charset="-128"/>
              </a:rPr>
              <a:t>右記の</a:t>
            </a:r>
            <a:r>
              <a:rPr lang="en-US" altLang="ja-JP" sz="1100" dirty="0">
                <a:solidFill>
                  <a:srgbClr val="342923"/>
                </a:solidFill>
                <a:latin typeface="Meiryo UI" panose="020B0604030504040204" pitchFamily="34" charset="-128"/>
                <a:ea typeface="Meiryo UI" panose="020B0604030504040204" pitchFamily="34" charset="-128"/>
              </a:rPr>
              <a:t>2</a:t>
            </a:r>
            <a:r>
              <a:rPr lang="ja-JP" altLang="en-US" sz="1100" dirty="0">
                <a:solidFill>
                  <a:srgbClr val="342923"/>
                </a:solidFill>
                <a:latin typeface="Meiryo UI" panose="020B0604030504040204" pitchFamily="34" charset="-128"/>
                <a:ea typeface="Meiryo UI" panose="020B0604030504040204" pitchFamily="34" charset="-128"/>
              </a:rPr>
              <a:t>次元コードを読み込み、つうえんポータルにアクセスし、​</a:t>
            </a:r>
            <a:br>
              <a:rPr lang="ja-JP" altLang="en-US" sz="1100" dirty="0">
                <a:solidFill>
                  <a:srgbClr val="342923"/>
                </a:solidFill>
                <a:latin typeface="Meiryo UI" panose="020B0604030504040204" pitchFamily="34" charset="-128"/>
                <a:ea typeface="Meiryo UI" panose="020B0604030504040204" pitchFamily="34" charset="-128"/>
              </a:rPr>
            </a:br>
            <a:r>
              <a:rPr lang="ja-JP" altLang="en-US" sz="1100" dirty="0">
                <a:solidFill>
                  <a:srgbClr val="342923"/>
                </a:solidFill>
                <a:latin typeface="Meiryo UI" panose="020B0604030504040204" pitchFamily="34" charset="-128"/>
                <a:ea typeface="Meiryo UI" panose="020B0604030504040204" pitchFamily="34" charset="-128"/>
              </a:rPr>
              <a:t>その画面にてお住まいの自治体を選択し、利用申請をしてください。</a:t>
            </a:r>
            <a:endParaRPr lang="en-US" altLang="ja-JP" sz="1100" dirty="0">
              <a:solidFill>
                <a:srgbClr val="342923"/>
              </a:solidFill>
              <a:latin typeface="Meiryo UI" panose="020B0604030504040204" pitchFamily="34" charset="-128"/>
              <a:ea typeface="Meiryo UI" panose="020B0604030504040204" pitchFamily="34" charset="-128"/>
            </a:endParaRPr>
          </a:p>
        </p:txBody>
      </p:sp>
      <p:sp>
        <p:nvSpPr>
          <p:cNvPr id="20" name="テキスト ボックス 19">
            <a:extLst>
              <a:ext uri="{FF2B5EF4-FFF2-40B4-BE49-F238E27FC236}">
                <a16:creationId xmlns:a16="http://schemas.microsoft.com/office/drawing/2014/main" id="{D56641DF-3697-0801-FCFA-CD289C0F0B38}"/>
              </a:ext>
            </a:extLst>
          </p:cNvPr>
          <p:cNvSpPr txBox="1"/>
          <p:nvPr/>
        </p:nvSpPr>
        <p:spPr>
          <a:xfrm>
            <a:off x="5677458" y="7031989"/>
            <a:ext cx="1034257" cy="246221"/>
          </a:xfrm>
          <a:prstGeom prst="rect">
            <a:avLst/>
          </a:prstGeom>
          <a:noFill/>
        </p:spPr>
        <p:txBody>
          <a:bodyPr wrap="none" rtlCol="0">
            <a:spAutoFit/>
          </a:bodyPr>
          <a:lstStyle/>
          <a:p>
            <a:pPr algn="ctr"/>
            <a:r>
              <a:rPr kumimoji="1" lang="ja-JP" altLang="en-US" sz="1000" b="1" dirty="0">
                <a:solidFill>
                  <a:srgbClr val="342923"/>
                </a:solidFill>
                <a:latin typeface="Meiryo UI" panose="020B0604030504040204" pitchFamily="34" charset="-128"/>
                <a:ea typeface="Meiryo UI" panose="020B0604030504040204" pitchFamily="34" charset="-128"/>
              </a:rPr>
              <a:t>つうえんポータル</a:t>
            </a:r>
          </a:p>
        </p:txBody>
      </p:sp>
      <p:pic>
        <p:nvPicPr>
          <p:cNvPr id="33" name="図 32" descr="黒い背景に白い文字がある&#10;&#10;AI 生成コンテンツは誤りを含む可能性があります。">
            <a:extLst>
              <a:ext uri="{FF2B5EF4-FFF2-40B4-BE49-F238E27FC236}">
                <a16:creationId xmlns:a16="http://schemas.microsoft.com/office/drawing/2014/main" id="{D0C25C41-EDD7-A42B-FFB5-DEB5566D278F}"/>
              </a:ext>
            </a:extLst>
          </p:cNvPr>
          <p:cNvPicPr>
            <a:picLocks noChangeAspect="1"/>
          </p:cNvPicPr>
          <p:nvPr/>
        </p:nvPicPr>
        <p:blipFill>
          <a:blip r:embed="rId5"/>
          <a:stretch>
            <a:fillRect/>
          </a:stretch>
        </p:blipFill>
        <p:spPr>
          <a:xfrm>
            <a:off x="595296" y="7221911"/>
            <a:ext cx="403521" cy="151320"/>
          </a:xfrm>
          <a:prstGeom prst="rect">
            <a:avLst/>
          </a:prstGeom>
        </p:spPr>
      </p:pic>
      <p:pic>
        <p:nvPicPr>
          <p:cNvPr id="34" name="図 33" descr="黒い背景に白い文字がある&#10;&#10;AI 生成コンテンツは誤りを含む可能性があります。">
            <a:extLst>
              <a:ext uri="{FF2B5EF4-FFF2-40B4-BE49-F238E27FC236}">
                <a16:creationId xmlns:a16="http://schemas.microsoft.com/office/drawing/2014/main" id="{6A87BE5C-AAC6-6FA7-E0CA-2D7BED56DE01}"/>
              </a:ext>
            </a:extLst>
          </p:cNvPr>
          <p:cNvPicPr>
            <a:picLocks noChangeAspect="1"/>
          </p:cNvPicPr>
          <p:nvPr/>
        </p:nvPicPr>
        <p:blipFill>
          <a:blip r:embed="rId5"/>
          <a:stretch>
            <a:fillRect/>
          </a:stretch>
        </p:blipFill>
        <p:spPr>
          <a:xfrm>
            <a:off x="595296" y="8665922"/>
            <a:ext cx="403521" cy="151320"/>
          </a:xfrm>
          <a:prstGeom prst="rect">
            <a:avLst/>
          </a:prstGeom>
        </p:spPr>
      </p:pic>
      <p:pic>
        <p:nvPicPr>
          <p:cNvPr id="47" name="図 46" descr="黒い背景に白い文字がある&#10;&#10;AI 生成コンテンツは誤りを含む可能性があります。">
            <a:extLst>
              <a:ext uri="{FF2B5EF4-FFF2-40B4-BE49-F238E27FC236}">
                <a16:creationId xmlns:a16="http://schemas.microsoft.com/office/drawing/2014/main" id="{A18B16EB-CCB1-B781-48F7-71B6C6055071}"/>
              </a:ext>
            </a:extLst>
          </p:cNvPr>
          <p:cNvPicPr>
            <a:picLocks noChangeAspect="1"/>
          </p:cNvPicPr>
          <p:nvPr/>
        </p:nvPicPr>
        <p:blipFill>
          <a:blip r:embed="rId5"/>
          <a:stretch>
            <a:fillRect/>
          </a:stretch>
        </p:blipFill>
        <p:spPr>
          <a:xfrm>
            <a:off x="584053" y="7931067"/>
            <a:ext cx="403521" cy="151320"/>
          </a:xfrm>
          <a:prstGeom prst="rect">
            <a:avLst/>
          </a:prstGeom>
        </p:spPr>
      </p:pic>
      <p:pic>
        <p:nvPicPr>
          <p:cNvPr id="52" name="図 51" descr="黒い背景に白い文字がある&#10;&#10;AI 生成コンテンツは誤りを含む可能性があります。">
            <a:extLst>
              <a:ext uri="{FF2B5EF4-FFF2-40B4-BE49-F238E27FC236}">
                <a16:creationId xmlns:a16="http://schemas.microsoft.com/office/drawing/2014/main" id="{9E3EEB53-0C8A-429A-E5C5-B733E60983EE}"/>
              </a:ext>
            </a:extLst>
          </p:cNvPr>
          <p:cNvPicPr>
            <a:picLocks noChangeAspect="1"/>
          </p:cNvPicPr>
          <p:nvPr/>
        </p:nvPicPr>
        <p:blipFill>
          <a:blip r:embed="rId5"/>
          <a:stretch>
            <a:fillRect/>
          </a:stretch>
        </p:blipFill>
        <p:spPr>
          <a:xfrm>
            <a:off x="595296" y="9682745"/>
            <a:ext cx="403521" cy="151320"/>
          </a:xfrm>
          <a:prstGeom prst="rect">
            <a:avLst/>
          </a:prstGeom>
        </p:spPr>
      </p:pic>
      <p:pic>
        <p:nvPicPr>
          <p:cNvPr id="42" name="図 41" descr="ロゴ&#10;&#10;AI 生成コンテンツは誤りを含む可能性があります。">
            <a:extLst>
              <a:ext uri="{FF2B5EF4-FFF2-40B4-BE49-F238E27FC236}">
                <a16:creationId xmlns:a16="http://schemas.microsoft.com/office/drawing/2014/main" id="{F60ED891-F640-46C4-FD4A-A85D1C38E0CD}"/>
              </a:ext>
            </a:extLst>
          </p:cNvPr>
          <p:cNvPicPr>
            <a:picLocks noChangeAspect="1"/>
          </p:cNvPicPr>
          <p:nvPr/>
        </p:nvPicPr>
        <p:blipFill>
          <a:blip r:embed="rId6"/>
          <a:stretch>
            <a:fillRect/>
          </a:stretch>
        </p:blipFill>
        <p:spPr>
          <a:xfrm>
            <a:off x="1222045" y="9724230"/>
            <a:ext cx="864222" cy="169200"/>
          </a:xfrm>
          <a:prstGeom prst="rect">
            <a:avLst/>
          </a:prstGeom>
        </p:spPr>
      </p:pic>
      <p:sp>
        <p:nvSpPr>
          <p:cNvPr id="46" name="テキスト ボックス 45">
            <a:extLst>
              <a:ext uri="{FF2B5EF4-FFF2-40B4-BE49-F238E27FC236}">
                <a16:creationId xmlns:a16="http://schemas.microsoft.com/office/drawing/2014/main" id="{D1DD7355-16F5-C98A-F69B-952CDAAD8AD7}"/>
              </a:ext>
            </a:extLst>
          </p:cNvPr>
          <p:cNvSpPr txBox="1"/>
          <p:nvPr/>
        </p:nvSpPr>
        <p:spPr>
          <a:xfrm>
            <a:off x="1117928" y="8973778"/>
            <a:ext cx="3877258" cy="577081"/>
          </a:xfrm>
          <a:prstGeom prst="rect">
            <a:avLst/>
          </a:prstGeom>
          <a:noFill/>
        </p:spPr>
        <p:txBody>
          <a:bodyPr wrap="square" rtlCol="0">
            <a:spAutoFit/>
          </a:bodyPr>
          <a:lstStyle/>
          <a:p>
            <a:r>
              <a:rPr lang="ja-JP" altLang="en-US" sz="1050" dirty="0">
                <a:solidFill>
                  <a:srgbClr val="342923"/>
                </a:solidFill>
                <a:latin typeface="Meiryo UI" panose="020B0604030504040204" pitchFamily="34" charset="-128"/>
                <a:ea typeface="Meiryo UI" panose="020B0604030504040204" pitchFamily="34" charset="-128"/>
              </a:rPr>
              <a:t>施設との事前面談をつうえんポータルから予約し、事前面談後に施設の利用予約をします。事前面談は、お子さんの健康状態等を把握し、施設側で安全な受け入れ体制を確保するために、必ず必要となります。</a:t>
            </a:r>
          </a:p>
        </p:txBody>
      </p:sp>
      <p:sp>
        <p:nvSpPr>
          <p:cNvPr id="50" name="テキスト ボックス 49">
            <a:extLst>
              <a:ext uri="{FF2B5EF4-FFF2-40B4-BE49-F238E27FC236}">
                <a16:creationId xmlns:a16="http://schemas.microsoft.com/office/drawing/2014/main" id="{7C5ACDCB-81F2-C050-C887-A60B6CF9A627}"/>
              </a:ext>
            </a:extLst>
          </p:cNvPr>
          <p:cNvSpPr txBox="1"/>
          <p:nvPr/>
        </p:nvSpPr>
        <p:spPr>
          <a:xfrm>
            <a:off x="1103763" y="9893430"/>
            <a:ext cx="4028787" cy="430887"/>
          </a:xfrm>
          <a:prstGeom prst="rect">
            <a:avLst/>
          </a:prstGeom>
          <a:noFill/>
        </p:spPr>
        <p:txBody>
          <a:bodyPr wrap="square" rtlCol="0">
            <a:spAutoFit/>
          </a:bodyPr>
          <a:lstStyle/>
          <a:p>
            <a:r>
              <a:rPr lang="ja-JP" altLang="en-US" sz="1100" dirty="0">
                <a:solidFill>
                  <a:srgbClr val="342923"/>
                </a:solidFill>
                <a:latin typeface="Meiryo UI" panose="020B0604030504040204" pitchFamily="34" charset="-128"/>
                <a:ea typeface="Meiryo UI" panose="020B0604030504040204" pitchFamily="34" charset="-128"/>
              </a:rPr>
              <a:t>利用日当日は、登降園時に施設職員が提示する</a:t>
            </a:r>
            <a:r>
              <a:rPr lang="en-US" altLang="ja-JP" sz="1100" dirty="0">
                <a:solidFill>
                  <a:srgbClr val="342923"/>
                </a:solidFill>
                <a:latin typeface="Meiryo UI" panose="020B0604030504040204" pitchFamily="34" charset="-128"/>
                <a:ea typeface="Meiryo UI" panose="020B0604030504040204" pitchFamily="34" charset="-128"/>
              </a:rPr>
              <a:t>2</a:t>
            </a:r>
            <a:r>
              <a:rPr lang="ja-JP" altLang="en-US" sz="1100" dirty="0">
                <a:solidFill>
                  <a:srgbClr val="342923"/>
                </a:solidFill>
                <a:latin typeface="Meiryo UI" panose="020B0604030504040204" pitchFamily="34" charset="-128"/>
                <a:ea typeface="Meiryo UI" panose="020B0604030504040204" pitchFamily="34" charset="-128"/>
              </a:rPr>
              <a:t>次元コードを読み取ってください。</a:t>
            </a:r>
          </a:p>
        </p:txBody>
      </p:sp>
      <p:pic>
        <p:nvPicPr>
          <p:cNvPr id="58" name="図 57">
            <a:extLst>
              <a:ext uri="{FF2B5EF4-FFF2-40B4-BE49-F238E27FC236}">
                <a16:creationId xmlns:a16="http://schemas.microsoft.com/office/drawing/2014/main" id="{51A15C72-71C8-5CE8-499E-2E712C616A53}"/>
              </a:ext>
            </a:extLst>
          </p:cNvPr>
          <p:cNvPicPr>
            <a:picLocks noChangeAspect="1"/>
          </p:cNvPicPr>
          <p:nvPr/>
        </p:nvPicPr>
        <p:blipFill>
          <a:blip r:embed="rId7"/>
          <a:stretch>
            <a:fillRect/>
          </a:stretch>
        </p:blipFill>
        <p:spPr>
          <a:xfrm>
            <a:off x="786257" y="6380000"/>
            <a:ext cx="21600" cy="3423651"/>
          </a:xfrm>
          <a:prstGeom prst="rect">
            <a:avLst/>
          </a:prstGeom>
        </p:spPr>
      </p:pic>
      <p:pic>
        <p:nvPicPr>
          <p:cNvPr id="14" name="図 13" descr="アイコン&#10;&#10;AI 生成コンテンツは誤りを含む可能性があります。">
            <a:extLst>
              <a:ext uri="{FF2B5EF4-FFF2-40B4-BE49-F238E27FC236}">
                <a16:creationId xmlns:a16="http://schemas.microsoft.com/office/drawing/2014/main" id="{CCEDB0E8-663B-C3AF-296F-B734BAC5A30C}"/>
              </a:ext>
            </a:extLst>
          </p:cNvPr>
          <p:cNvPicPr>
            <a:picLocks noChangeAspect="1"/>
          </p:cNvPicPr>
          <p:nvPr/>
        </p:nvPicPr>
        <p:blipFill>
          <a:blip r:embed="rId8"/>
          <a:stretch>
            <a:fillRect/>
          </a:stretch>
        </p:blipFill>
        <p:spPr>
          <a:xfrm>
            <a:off x="575620" y="6091030"/>
            <a:ext cx="410400" cy="410400"/>
          </a:xfrm>
          <a:prstGeom prst="rect">
            <a:avLst/>
          </a:prstGeom>
        </p:spPr>
      </p:pic>
      <p:pic>
        <p:nvPicPr>
          <p:cNvPr id="23" name="図 22" descr="アイコン&#10;&#10;AI 生成コンテンツは誤りを含む可能性があります。">
            <a:extLst>
              <a:ext uri="{FF2B5EF4-FFF2-40B4-BE49-F238E27FC236}">
                <a16:creationId xmlns:a16="http://schemas.microsoft.com/office/drawing/2014/main" id="{8FA3E844-4858-EE2F-5759-26B05D9F4595}"/>
              </a:ext>
            </a:extLst>
          </p:cNvPr>
          <p:cNvPicPr>
            <a:picLocks noChangeAspect="1"/>
          </p:cNvPicPr>
          <p:nvPr/>
        </p:nvPicPr>
        <p:blipFill>
          <a:blip r:embed="rId9"/>
          <a:stretch>
            <a:fillRect/>
          </a:stretch>
        </p:blipFill>
        <p:spPr>
          <a:xfrm>
            <a:off x="575620" y="7374606"/>
            <a:ext cx="410400" cy="410400"/>
          </a:xfrm>
          <a:prstGeom prst="rect">
            <a:avLst/>
          </a:prstGeom>
        </p:spPr>
      </p:pic>
      <p:pic>
        <p:nvPicPr>
          <p:cNvPr id="38" name="図 37" descr="アイコン&#10;&#10;AI 生成コンテンツは誤りを含む可能性があります。">
            <a:extLst>
              <a:ext uri="{FF2B5EF4-FFF2-40B4-BE49-F238E27FC236}">
                <a16:creationId xmlns:a16="http://schemas.microsoft.com/office/drawing/2014/main" id="{F271D3AC-7A2A-3CE7-FC6D-CC795C5DDFB4}"/>
              </a:ext>
            </a:extLst>
          </p:cNvPr>
          <p:cNvPicPr>
            <a:picLocks noChangeAspect="1"/>
          </p:cNvPicPr>
          <p:nvPr/>
        </p:nvPicPr>
        <p:blipFill>
          <a:blip r:embed="rId10"/>
          <a:stretch>
            <a:fillRect/>
          </a:stretch>
        </p:blipFill>
        <p:spPr>
          <a:xfrm>
            <a:off x="575620" y="8091826"/>
            <a:ext cx="410400" cy="410400"/>
          </a:xfrm>
          <a:prstGeom prst="rect">
            <a:avLst/>
          </a:prstGeom>
        </p:spPr>
      </p:pic>
      <p:pic>
        <p:nvPicPr>
          <p:cNvPr id="51" name="図 50" descr="アイコン&#10;&#10;AI 生成コンテンツは誤りを含む可能性があります。">
            <a:extLst>
              <a:ext uri="{FF2B5EF4-FFF2-40B4-BE49-F238E27FC236}">
                <a16:creationId xmlns:a16="http://schemas.microsoft.com/office/drawing/2014/main" id="{BFF985A4-BF44-5625-D568-36553E7B632B}"/>
              </a:ext>
            </a:extLst>
          </p:cNvPr>
          <p:cNvPicPr>
            <a:picLocks noChangeAspect="1"/>
          </p:cNvPicPr>
          <p:nvPr/>
        </p:nvPicPr>
        <p:blipFill>
          <a:blip r:embed="rId11"/>
          <a:stretch>
            <a:fillRect/>
          </a:stretch>
        </p:blipFill>
        <p:spPr>
          <a:xfrm>
            <a:off x="575620" y="8818617"/>
            <a:ext cx="410400" cy="410400"/>
          </a:xfrm>
          <a:prstGeom prst="rect">
            <a:avLst/>
          </a:prstGeom>
        </p:spPr>
      </p:pic>
      <p:pic>
        <p:nvPicPr>
          <p:cNvPr id="22" name="図 21" descr="アイコン&#10;&#10;AI 生成コンテンツは誤りを含む可能性があります。">
            <a:extLst>
              <a:ext uri="{FF2B5EF4-FFF2-40B4-BE49-F238E27FC236}">
                <a16:creationId xmlns:a16="http://schemas.microsoft.com/office/drawing/2014/main" id="{AF840103-9A76-444D-12F6-6AD38393C216}"/>
              </a:ext>
            </a:extLst>
          </p:cNvPr>
          <p:cNvPicPr>
            <a:picLocks noChangeAspect="1"/>
          </p:cNvPicPr>
          <p:nvPr/>
        </p:nvPicPr>
        <p:blipFill>
          <a:blip r:embed="rId12"/>
          <a:stretch>
            <a:fillRect/>
          </a:stretch>
        </p:blipFill>
        <p:spPr>
          <a:xfrm>
            <a:off x="602313" y="9829587"/>
            <a:ext cx="410400" cy="410400"/>
          </a:xfrm>
          <a:prstGeom prst="rect">
            <a:avLst/>
          </a:prstGeom>
        </p:spPr>
      </p:pic>
      <p:grpSp>
        <p:nvGrpSpPr>
          <p:cNvPr id="63" name="グループ化 62">
            <a:extLst>
              <a:ext uri="{FF2B5EF4-FFF2-40B4-BE49-F238E27FC236}">
                <a16:creationId xmlns:a16="http://schemas.microsoft.com/office/drawing/2014/main" id="{DA89E03B-A07C-24AD-72F2-C43EE628118B}"/>
              </a:ext>
            </a:extLst>
          </p:cNvPr>
          <p:cNvGrpSpPr/>
          <p:nvPr/>
        </p:nvGrpSpPr>
        <p:grpSpPr>
          <a:xfrm>
            <a:off x="767320" y="6802215"/>
            <a:ext cx="2096898" cy="321571"/>
            <a:chOff x="767320" y="6751741"/>
            <a:chExt cx="2096898" cy="321571"/>
          </a:xfrm>
        </p:grpSpPr>
        <p:pic>
          <p:nvPicPr>
            <p:cNvPr id="56" name="図 55" descr="挿絵 が含まれている画像&#10;&#10;AI 生成コンテンツは誤りを含む可能性があります。">
              <a:extLst>
                <a:ext uri="{FF2B5EF4-FFF2-40B4-BE49-F238E27FC236}">
                  <a16:creationId xmlns:a16="http://schemas.microsoft.com/office/drawing/2014/main" id="{B54FB282-21E6-9C22-F535-F018BDB13238}"/>
                </a:ext>
              </a:extLst>
            </p:cNvPr>
            <p:cNvPicPr>
              <a:picLocks noChangeAspect="1"/>
            </p:cNvPicPr>
            <p:nvPr/>
          </p:nvPicPr>
          <p:blipFill>
            <a:blip r:embed="rId13"/>
            <a:stretch>
              <a:fillRect/>
            </a:stretch>
          </p:blipFill>
          <p:spPr>
            <a:xfrm>
              <a:off x="1207085" y="6751741"/>
              <a:ext cx="1657133" cy="321571"/>
            </a:xfrm>
            <a:prstGeom prst="rect">
              <a:avLst/>
            </a:prstGeom>
          </p:spPr>
        </p:pic>
        <p:pic>
          <p:nvPicPr>
            <p:cNvPr id="61" name="図 60">
              <a:extLst>
                <a:ext uri="{FF2B5EF4-FFF2-40B4-BE49-F238E27FC236}">
                  <a16:creationId xmlns:a16="http://schemas.microsoft.com/office/drawing/2014/main" id="{0E6BAFB9-8FAF-1C84-E493-375E942DE481}"/>
                </a:ext>
              </a:extLst>
            </p:cNvPr>
            <p:cNvPicPr>
              <a:picLocks noChangeAspect="1"/>
            </p:cNvPicPr>
            <p:nvPr/>
          </p:nvPicPr>
          <p:blipFill>
            <a:blip r:embed="rId14"/>
            <a:stretch>
              <a:fillRect/>
            </a:stretch>
          </p:blipFill>
          <p:spPr>
            <a:xfrm>
              <a:off x="767320" y="6907126"/>
              <a:ext cx="437400" cy="10800"/>
            </a:xfrm>
            <a:prstGeom prst="rect">
              <a:avLst/>
            </a:prstGeom>
          </p:spPr>
        </p:pic>
      </p:grpSp>
      <p:pic>
        <p:nvPicPr>
          <p:cNvPr id="76" name="図 75" descr="アプリケーション&#10;&#10;AI 生成コンテンツは誤りを含む可能性があります。">
            <a:extLst>
              <a:ext uri="{FF2B5EF4-FFF2-40B4-BE49-F238E27FC236}">
                <a16:creationId xmlns:a16="http://schemas.microsoft.com/office/drawing/2014/main" id="{8C40F34D-5612-E0CB-E662-432CAF3E2BBC}"/>
              </a:ext>
            </a:extLst>
          </p:cNvPr>
          <p:cNvPicPr>
            <a:picLocks noChangeAspect="1"/>
          </p:cNvPicPr>
          <p:nvPr/>
        </p:nvPicPr>
        <p:blipFill>
          <a:blip r:embed="rId15"/>
          <a:stretch>
            <a:fillRect/>
          </a:stretch>
        </p:blipFill>
        <p:spPr>
          <a:xfrm>
            <a:off x="5223600" y="7374606"/>
            <a:ext cx="1767397" cy="2734268"/>
          </a:xfrm>
          <a:prstGeom prst="rect">
            <a:avLst/>
          </a:prstGeom>
        </p:spPr>
      </p:pic>
      <p:pic>
        <p:nvPicPr>
          <p:cNvPr id="11" name="図 10" descr="記号, コンピュータ, 座る, モニター が含まれている画像&#10;&#10;AI 生成コンテンツは誤りを含む可能性があります。">
            <a:extLst>
              <a:ext uri="{FF2B5EF4-FFF2-40B4-BE49-F238E27FC236}">
                <a16:creationId xmlns:a16="http://schemas.microsoft.com/office/drawing/2014/main" id="{8B489AFC-AD3E-15A8-EAEE-07EC871C67DE}"/>
              </a:ext>
            </a:extLst>
          </p:cNvPr>
          <p:cNvPicPr>
            <a:picLocks noGrp="1" noRot="1" noChangeAspect="1" noMove="1" noResize="1" noEditPoints="1" noAdjustHandles="1" noChangeArrowheads="1" noChangeShapeType="1" noCrop="1"/>
          </p:cNvPicPr>
          <p:nvPr/>
        </p:nvPicPr>
        <p:blipFill>
          <a:blip r:embed="rId16"/>
          <a:stretch>
            <a:fillRect/>
          </a:stretch>
        </p:blipFill>
        <p:spPr>
          <a:xfrm>
            <a:off x="2866473" y="5330378"/>
            <a:ext cx="1826728" cy="249338"/>
          </a:xfrm>
          <a:prstGeom prst="rect">
            <a:avLst/>
          </a:prstGeom>
        </p:spPr>
      </p:pic>
      <p:sp>
        <p:nvSpPr>
          <p:cNvPr id="4" name="テキスト ボックス 3">
            <a:extLst>
              <a:ext uri="{FF2B5EF4-FFF2-40B4-BE49-F238E27FC236}">
                <a16:creationId xmlns:a16="http://schemas.microsoft.com/office/drawing/2014/main" id="{964DC308-7D16-400D-BF38-23C4BC1B40D6}"/>
              </a:ext>
            </a:extLst>
          </p:cNvPr>
          <p:cNvSpPr txBox="1"/>
          <p:nvPr/>
        </p:nvSpPr>
        <p:spPr>
          <a:xfrm>
            <a:off x="415631" y="2760552"/>
            <a:ext cx="4998924" cy="338554"/>
          </a:xfrm>
          <a:prstGeom prst="rect">
            <a:avLst/>
          </a:prstGeom>
          <a:solidFill>
            <a:schemeClr val="bg1"/>
          </a:solidFill>
        </p:spPr>
        <p:txBody>
          <a:bodyPr wrap="square" rtlCol="0">
            <a:spAutoFit/>
          </a:bodyPr>
          <a:lstStyle/>
          <a:p>
            <a:r>
              <a:rPr kumimoji="1" lang="ja-JP" altLang="en-US" sz="1600" b="1" dirty="0">
                <a:solidFill>
                  <a:schemeClr val="tx2">
                    <a:lumMod val="50000"/>
                    <a:lumOff val="50000"/>
                  </a:schemeClr>
                </a:solidFill>
                <a:latin typeface="Meiryo UI" panose="020B0604030504040204" pitchFamily="34" charset="-128"/>
                <a:ea typeface="Meiryo UI" panose="020B0604030504040204" pitchFamily="34" charset="-128"/>
              </a:rPr>
              <a:t>あま市では、随時、利用申請を受け付けています。</a:t>
            </a:r>
            <a:endParaRPr kumimoji="1" lang="ja-JP" altLang="en-US" sz="1600" dirty="0">
              <a:solidFill>
                <a:schemeClr val="tx2">
                  <a:lumMod val="50000"/>
                  <a:lumOff val="50000"/>
                </a:schemeClr>
              </a:solidFill>
            </a:endParaRPr>
          </a:p>
        </p:txBody>
      </p:sp>
      <p:sp>
        <p:nvSpPr>
          <p:cNvPr id="37" name="テキスト ボックス 36">
            <a:extLst>
              <a:ext uri="{FF2B5EF4-FFF2-40B4-BE49-F238E27FC236}">
                <a16:creationId xmlns:a16="http://schemas.microsoft.com/office/drawing/2014/main" id="{6A097711-93B1-4F0E-A177-6F08D9A61088}"/>
              </a:ext>
            </a:extLst>
          </p:cNvPr>
          <p:cNvSpPr txBox="1"/>
          <p:nvPr/>
        </p:nvSpPr>
        <p:spPr>
          <a:xfrm>
            <a:off x="4175099" y="506726"/>
            <a:ext cx="2967648" cy="1958298"/>
          </a:xfrm>
          <a:prstGeom prst="rect">
            <a:avLst/>
          </a:prstGeom>
          <a:solidFill>
            <a:schemeClr val="bg1"/>
          </a:solidFill>
          <a:ln>
            <a:solidFill>
              <a:schemeClr val="bg1"/>
            </a:solidFill>
          </a:ln>
        </p:spPr>
        <p:txBody>
          <a:bodyPr vert="eaVert" wrap="square" rtlCol="0">
            <a:spAutoFit/>
          </a:bodyPr>
          <a:lstStyle/>
          <a:p>
            <a:endParaRPr kumimoji="1" lang="ja-JP" altLang="en-US" dirty="0"/>
          </a:p>
        </p:txBody>
      </p:sp>
      <p:sp>
        <p:nvSpPr>
          <p:cNvPr id="9" name="テキスト ボックス 8">
            <a:extLst>
              <a:ext uri="{FF2B5EF4-FFF2-40B4-BE49-F238E27FC236}">
                <a16:creationId xmlns:a16="http://schemas.microsoft.com/office/drawing/2014/main" id="{2A1F2294-2638-477D-939D-06ECC6B5A44A}"/>
              </a:ext>
            </a:extLst>
          </p:cNvPr>
          <p:cNvSpPr txBox="1"/>
          <p:nvPr/>
        </p:nvSpPr>
        <p:spPr>
          <a:xfrm>
            <a:off x="233680" y="3562903"/>
            <a:ext cx="7091680" cy="1533325"/>
          </a:xfrm>
          <a:prstGeom prst="rect">
            <a:avLst/>
          </a:prstGeom>
          <a:solidFill>
            <a:schemeClr val="bg1"/>
          </a:solidFill>
        </p:spPr>
        <p:txBody>
          <a:bodyPr wrap="square" rtlCol="0">
            <a:spAutoFit/>
          </a:bodyPr>
          <a:lstStyle/>
          <a:p>
            <a:endParaRPr kumimoji="1" lang="ja-JP" altLang="en-US" dirty="0"/>
          </a:p>
        </p:txBody>
      </p:sp>
      <p:pic>
        <p:nvPicPr>
          <p:cNvPr id="41" name="図 40">
            <a:extLst>
              <a:ext uri="{FF2B5EF4-FFF2-40B4-BE49-F238E27FC236}">
                <a16:creationId xmlns:a16="http://schemas.microsoft.com/office/drawing/2014/main" id="{C64E0B50-E00B-47FC-8CE6-AD2CD556ABED}"/>
              </a:ext>
            </a:extLst>
          </p:cNvPr>
          <p:cNvPicPr>
            <a:picLocks noChangeAspect="1"/>
          </p:cNvPicPr>
          <p:nvPr/>
        </p:nvPicPr>
        <p:blipFill>
          <a:blip r:embed="rId17"/>
          <a:srcRect/>
          <a:stretch/>
        </p:blipFill>
        <p:spPr>
          <a:xfrm>
            <a:off x="-318" y="3551499"/>
            <a:ext cx="7559993" cy="1533325"/>
          </a:xfrm>
          <a:prstGeom prst="rect">
            <a:avLst/>
          </a:prstGeom>
        </p:spPr>
      </p:pic>
      <p:sp>
        <p:nvSpPr>
          <p:cNvPr id="43" name="テキスト ボックス 42">
            <a:extLst>
              <a:ext uri="{FF2B5EF4-FFF2-40B4-BE49-F238E27FC236}">
                <a16:creationId xmlns:a16="http://schemas.microsoft.com/office/drawing/2014/main" id="{49237E68-0E14-4BD8-AA06-9CD5F4928349}"/>
              </a:ext>
            </a:extLst>
          </p:cNvPr>
          <p:cNvSpPr txBox="1"/>
          <p:nvPr/>
        </p:nvSpPr>
        <p:spPr>
          <a:xfrm>
            <a:off x="415632" y="4111213"/>
            <a:ext cx="2191265" cy="307777"/>
          </a:xfrm>
          <a:prstGeom prst="rect">
            <a:avLst/>
          </a:prstGeom>
          <a:noFill/>
        </p:spPr>
        <p:txBody>
          <a:bodyPr wrap="square" rtlCol="0">
            <a:spAutoFit/>
          </a:bodyPr>
          <a:lstStyle/>
          <a:p>
            <a:pPr algn="ctr"/>
            <a:r>
              <a:rPr lang="ja-JP" altLang="en-US" sz="1400" b="1" dirty="0">
                <a:solidFill>
                  <a:srgbClr val="623A1D"/>
                </a:solidFill>
                <a:latin typeface="Meiryo UI" panose="020B0604030504040204" pitchFamily="34" charset="-128"/>
                <a:ea typeface="Meiryo UI" panose="020B0604030504040204" pitchFamily="34" charset="-128"/>
              </a:rPr>
              <a:t>保育所等に通っていない</a:t>
            </a:r>
            <a:endParaRPr kumimoji="1" lang="ja-JP" altLang="en-US" sz="1400" b="1" dirty="0">
              <a:solidFill>
                <a:srgbClr val="623A1D"/>
              </a:solidFill>
              <a:latin typeface="Meiryo UI" panose="020B0604030504040204" pitchFamily="34" charset="-128"/>
              <a:ea typeface="Meiryo UI" panose="020B0604030504040204" pitchFamily="34" charset="-128"/>
            </a:endParaRPr>
          </a:p>
        </p:txBody>
      </p:sp>
      <p:sp>
        <p:nvSpPr>
          <p:cNvPr id="44" name="テキスト ボックス 43">
            <a:extLst>
              <a:ext uri="{FF2B5EF4-FFF2-40B4-BE49-F238E27FC236}">
                <a16:creationId xmlns:a16="http://schemas.microsoft.com/office/drawing/2014/main" id="{4F0761C5-CB00-4E3A-B982-4449828D1534}"/>
              </a:ext>
            </a:extLst>
          </p:cNvPr>
          <p:cNvSpPr txBox="1"/>
          <p:nvPr/>
        </p:nvSpPr>
        <p:spPr>
          <a:xfrm>
            <a:off x="442216" y="4375901"/>
            <a:ext cx="2191265" cy="523220"/>
          </a:xfrm>
          <a:prstGeom prst="rect">
            <a:avLst/>
          </a:prstGeom>
          <a:noFill/>
        </p:spPr>
        <p:txBody>
          <a:bodyPr wrap="square" rtlCol="0">
            <a:spAutoFit/>
          </a:bodyPr>
          <a:lstStyle/>
          <a:p>
            <a:pPr algn="ctr"/>
            <a:r>
              <a:rPr lang="en-US" altLang="ja-JP" sz="1400" b="1" dirty="0">
                <a:solidFill>
                  <a:srgbClr val="EB6E32"/>
                </a:solidFill>
                <a:latin typeface="Meiryo UI" panose="020B0604030504040204" pitchFamily="34" charset="-128"/>
                <a:ea typeface="Meiryo UI" panose="020B0604030504040204" pitchFamily="34" charset="-128"/>
              </a:rPr>
              <a:t>0</a:t>
            </a:r>
            <a:r>
              <a:rPr lang="ja-JP" altLang="en-US" sz="1400" b="1" dirty="0">
                <a:solidFill>
                  <a:srgbClr val="EB6E32"/>
                </a:solidFill>
                <a:latin typeface="Meiryo UI" panose="020B0604030504040204" pitchFamily="34" charset="-128"/>
                <a:ea typeface="Meiryo UI" panose="020B0604030504040204" pitchFamily="34" charset="-128"/>
              </a:rPr>
              <a:t>歳</a:t>
            </a:r>
            <a:r>
              <a:rPr lang="en-US" altLang="ja-JP" sz="1400" b="1" dirty="0">
                <a:solidFill>
                  <a:srgbClr val="EB6E32"/>
                </a:solidFill>
                <a:latin typeface="Meiryo UI" panose="020B0604030504040204" pitchFamily="34" charset="-128"/>
                <a:ea typeface="Meiryo UI" panose="020B0604030504040204" pitchFamily="34" charset="-128"/>
              </a:rPr>
              <a:t>6</a:t>
            </a:r>
            <a:r>
              <a:rPr lang="ja-JP" altLang="en-US" sz="1400" b="1" dirty="0">
                <a:solidFill>
                  <a:srgbClr val="EB6E32"/>
                </a:solidFill>
                <a:latin typeface="Meiryo UI" panose="020B0604030504040204" pitchFamily="34" charset="-128"/>
                <a:ea typeface="Meiryo UI" panose="020B0604030504040204" pitchFamily="34" charset="-128"/>
              </a:rPr>
              <a:t>ヶ月～満</a:t>
            </a:r>
            <a:r>
              <a:rPr lang="en-US" altLang="ja-JP" sz="1400" b="1" dirty="0">
                <a:solidFill>
                  <a:srgbClr val="EB6E32"/>
                </a:solidFill>
                <a:latin typeface="Meiryo UI" panose="020B0604030504040204" pitchFamily="34" charset="-128"/>
                <a:ea typeface="Meiryo UI" panose="020B0604030504040204" pitchFamily="34" charset="-128"/>
              </a:rPr>
              <a:t>3</a:t>
            </a:r>
            <a:r>
              <a:rPr lang="ja-JP" altLang="en-US" sz="1400" b="1" dirty="0">
                <a:solidFill>
                  <a:srgbClr val="EB6E32"/>
                </a:solidFill>
                <a:latin typeface="Meiryo UI" panose="020B0604030504040204" pitchFamily="34" charset="-128"/>
                <a:ea typeface="Meiryo UI" panose="020B0604030504040204" pitchFamily="34" charset="-128"/>
              </a:rPr>
              <a:t>歳未満</a:t>
            </a:r>
            <a:r>
              <a:rPr lang="ja-JP" altLang="en-US" sz="1400" b="1" dirty="0">
                <a:solidFill>
                  <a:srgbClr val="623A1D"/>
                </a:solidFill>
                <a:latin typeface="Meiryo UI" panose="020B0604030504040204" pitchFamily="34" charset="-128"/>
                <a:ea typeface="Meiryo UI" panose="020B0604030504040204" pitchFamily="34" charset="-128"/>
              </a:rPr>
              <a:t>が</a:t>
            </a:r>
            <a:br>
              <a:rPr lang="ja-JP" altLang="en-US" sz="1400" b="1" dirty="0">
                <a:solidFill>
                  <a:srgbClr val="623A1D"/>
                </a:solidFill>
                <a:latin typeface="Meiryo UI" panose="020B0604030504040204" pitchFamily="34" charset="-128"/>
                <a:ea typeface="Meiryo UI" panose="020B0604030504040204" pitchFamily="34" charset="-128"/>
              </a:rPr>
            </a:br>
            <a:r>
              <a:rPr lang="ja-JP" altLang="en-US" sz="1400" b="1" dirty="0">
                <a:solidFill>
                  <a:srgbClr val="623A1D"/>
                </a:solidFill>
                <a:latin typeface="Meiryo UI" panose="020B0604030504040204" pitchFamily="34" charset="-128"/>
                <a:ea typeface="Meiryo UI" panose="020B0604030504040204" pitchFamily="34" charset="-128"/>
              </a:rPr>
              <a:t>対象</a:t>
            </a:r>
            <a:endParaRPr kumimoji="1" lang="ja-JP" altLang="en-US" sz="1400" b="1" dirty="0">
              <a:solidFill>
                <a:srgbClr val="623A1D"/>
              </a:solidFill>
              <a:latin typeface="Meiryo UI" panose="020B0604030504040204" pitchFamily="34" charset="-128"/>
              <a:ea typeface="Meiryo UI" panose="020B0604030504040204" pitchFamily="34" charset="-128"/>
            </a:endParaRPr>
          </a:p>
        </p:txBody>
      </p:sp>
      <p:sp>
        <p:nvSpPr>
          <p:cNvPr id="45" name="テキスト ボックス 44">
            <a:extLst>
              <a:ext uri="{FF2B5EF4-FFF2-40B4-BE49-F238E27FC236}">
                <a16:creationId xmlns:a16="http://schemas.microsoft.com/office/drawing/2014/main" id="{C25B1084-2BE5-4D2B-ABD0-5119D70CFF74}"/>
              </a:ext>
            </a:extLst>
          </p:cNvPr>
          <p:cNvSpPr txBox="1"/>
          <p:nvPr/>
        </p:nvSpPr>
        <p:spPr>
          <a:xfrm>
            <a:off x="2788849" y="4157099"/>
            <a:ext cx="1969041" cy="523220"/>
          </a:xfrm>
          <a:prstGeom prst="rect">
            <a:avLst/>
          </a:prstGeom>
          <a:noFill/>
        </p:spPr>
        <p:txBody>
          <a:bodyPr wrap="square">
            <a:spAutoFit/>
          </a:bodyPr>
          <a:lstStyle/>
          <a:p>
            <a:pPr algn="ctr"/>
            <a:r>
              <a:rPr lang="ja-JP" altLang="en-US" sz="1400" b="1" dirty="0">
                <a:solidFill>
                  <a:srgbClr val="EB6E32"/>
                </a:solidFill>
                <a:latin typeface="Meiryo UI" panose="020B0604030504040204" pitchFamily="34" charset="-128"/>
                <a:ea typeface="Meiryo UI" panose="020B0604030504040204" pitchFamily="34" charset="-128"/>
              </a:rPr>
              <a:t>月</a:t>
            </a:r>
            <a:r>
              <a:rPr lang="en-US" altLang="ja-JP" sz="1400" b="1" dirty="0">
                <a:solidFill>
                  <a:srgbClr val="EB6E32"/>
                </a:solidFill>
                <a:latin typeface="Meiryo UI" panose="020B0604030504040204" pitchFamily="34" charset="-128"/>
                <a:ea typeface="Meiryo UI" panose="020B0604030504040204" pitchFamily="34" charset="-128"/>
              </a:rPr>
              <a:t>10</a:t>
            </a:r>
            <a:r>
              <a:rPr lang="ja-JP" altLang="en-US" sz="1400" b="1" dirty="0">
                <a:solidFill>
                  <a:srgbClr val="EB6E32"/>
                </a:solidFill>
                <a:latin typeface="Meiryo UI" panose="020B0604030504040204" pitchFamily="34" charset="-128"/>
                <a:ea typeface="Meiryo UI" panose="020B0604030504040204" pitchFamily="34" charset="-128"/>
              </a:rPr>
              <a:t>時間までの範囲</a:t>
            </a:r>
            <a:r>
              <a:rPr lang="ja-JP" altLang="en-US" sz="1400" b="1" dirty="0">
                <a:solidFill>
                  <a:srgbClr val="623A1D"/>
                </a:solidFill>
                <a:latin typeface="Meiryo UI" panose="020B0604030504040204" pitchFamily="34" charset="-128"/>
                <a:ea typeface="Meiryo UI" panose="020B0604030504040204" pitchFamily="34" charset="-128"/>
              </a:rPr>
              <a:t>で​</a:t>
            </a:r>
            <a:br>
              <a:rPr lang="ja-JP" altLang="en-US" sz="1400" b="1" dirty="0">
                <a:solidFill>
                  <a:srgbClr val="623A1D"/>
                </a:solidFill>
                <a:latin typeface="Meiryo UI" panose="020B0604030504040204" pitchFamily="34" charset="-128"/>
                <a:ea typeface="Meiryo UI" panose="020B0604030504040204" pitchFamily="34" charset="-128"/>
              </a:rPr>
            </a:br>
            <a:r>
              <a:rPr lang="ja-JP" altLang="en-US" sz="1400" b="1" dirty="0">
                <a:solidFill>
                  <a:srgbClr val="623A1D"/>
                </a:solidFill>
                <a:latin typeface="Meiryo UI" panose="020B0604030504040204" pitchFamily="34" charset="-128"/>
                <a:ea typeface="Meiryo UI" panose="020B0604030504040204" pitchFamily="34" charset="-128"/>
              </a:rPr>
              <a:t>時間単位で利用が可能​</a:t>
            </a:r>
            <a:endParaRPr kumimoji="1" lang="ja-JP" altLang="en-US" sz="1400" b="1" dirty="0">
              <a:solidFill>
                <a:srgbClr val="623A1D"/>
              </a:solidFill>
              <a:latin typeface="Meiryo UI" panose="020B0604030504040204" pitchFamily="34" charset="-128"/>
              <a:ea typeface="Meiryo UI" panose="020B0604030504040204" pitchFamily="34" charset="-128"/>
            </a:endParaRPr>
          </a:p>
        </p:txBody>
      </p:sp>
      <p:sp>
        <p:nvSpPr>
          <p:cNvPr id="53" name="テキスト ボックス 52">
            <a:extLst>
              <a:ext uri="{FF2B5EF4-FFF2-40B4-BE49-F238E27FC236}">
                <a16:creationId xmlns:a16="http://schemas.microsoft.com/office/drawing/2014/main" id="{8E207583-87BB-436F-B567-69D646ECF359}"/>
              </a:ext>
            </a:extLst>
          </p:cNvPr>
          <p:cNvSpPr txBox="1"/>
          <p:nvPr/>
        </p:nvSpPr>
        <p:spPr>
          <a:xfrm>
            <a:off x="4898990" y="4005911"/>
            <a:ext cx="2217824" cy="889687"/>
          </a:xfrm>
          <a:prstGeom prst="rect">
            <a:avLst/>
          </a:prstGeom>
          <a:noFill/>
        </p:spPr>
        <p:txBody>
          <a:bodyPr wrap="square" lIns="91440" tIns="45720" rIns="91440" bIns="45720" rtlCol="0" anchor="ctr" anchorCtr="0">
            <a:noAutofit/>
          </a:bodyPr>
          <a:lstStyle/>
          <a:p>
            <a:pPr algn="ctr"/>
            <a:r>
              <a:rPr lang="ja-JP" altLang="en-US" sz="1600" b="1" dirty="0">
                <a:solidFill>
                  <a:srgbClr val="EB6E32"/>
                </a:solidFill>
                <a:latin typeface="Meiryo UI"/>
                <a:ea typeface="Meiryo UI"/>
              </a:rPr>
              <a:t>１時間</a:t>
            </a:r>
            <a:r>
              <a:rPr lang="en-US" altLang="ja-JP" sz="1600" b="1" dirty="0">
                <a:solidFill>
                  <a:srgbClr val="EB6E32"/>
                </a:solidFill>
                <a:latin typeface="Meiryo UI"/>
                <a:ea typeface="Meiryo UI"/>
              </a:rPr>
              <a:t>300</a:t>
            </a:r>
            <a:r>
              <a:rPr lang="ja-JP" altLang="en-US" sz="1600" b="1" dirty="0">
                <a:solidFill>
                  <a:srgbClr val="EB6E32"/>
                </a:solidFill>
                <a:latin typeface="Meiryo UI"/>
                <a:ea typeface="Meiryo UI"/>
              </a:rPr>
              <a:t>円​</a:t>
            </a:r>
            <a:r>
              <a:rPr lang="ja-JP" altLang="en-US" sz="1600" b="1" dirty="0">
                <a:solidFill>
                  <a:srgbClr val="623A1D"/>
                </a:solidFill>
                <a:latin typeface="Meiryo UI"/>
                <a:ea typeface="Meiryo UI"/>
              </a:rPr>
              <a:t>で</a:t>
            </a:r>
            <a:r>
              <a:rPr lang="ja-JP" altLang="en-US" sz="1600" b="1" dirty="0">
                <a:latin typeface="Meiryo UI" panose="020B0604030504040204" pitchFamily="34" charset="-128"/>
                <a:ea typeface="Meiryo UI" panose="020B0604030504040204" pitchFamily="34" charset="-128"/>
              </a:rPr>
              <a:t/>
            </a:r>
            <a:br>
              <a:rPr lang="ja-JP" altLang="en-US" sz="1600" b="1" dirty="0">
                <a:latin typeface="Meiryo UI" panose="020B0604030504040204" pitchFamily="34" charset="-128"/>
                <a:ea typeface="Meiryo UI" panose="020B0604030504040204" pitchFamily="34" charset="-128"/>
              </a:rPr>
            </a:br>
            <a:r>
              <a:rPr lang="ja-JP" altLang="en-US" sz="1600" b="1" dirty="0">
                <a:solidFill>
                  <a:srgbClr val="623A1D"/>
                </a:solidFill>
                <a:latin typeface="Meiryo UI"/>
                <a:ea typeface="Meiryo UI"/>
              </a:rPr>
              <a:t>利用可能​​</a:t>
            </a:r>
            <a:endParaRPr kumimoji="1" lang="ja-JP" altLang="en-US" sz="1600" b="1" dirty="0">
              <a:solidFill>
                <a:srgbClr val="623A1D"/>
              </a:solidFill>
              <a:latin typeface="Meiryo UI"/>
              <a:ea typeface="Meiryo UI"/>
            </a:endParaRPr>
          </a:p>
        </p:txBody>
      </p:sp>
      <p:pic>
        <p:nvPicPr>
          <p:cNvPr id="54" name="図 53">
            <a:extLst>
              <a:ext uri="{FF2B5EF4-FFF2-40B4-BE49-F238E27FC236}">
                <a16:creationId xmlns:a16="http://schemas.microsoft.com/office/drawing/2014/main" id="{7E910803-F25A-4D1F-B473-991F6124280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602963" y="5877150"/>
            <a:ext cx="1183248" cy="1183248"/>
          </a:xfrm>
          <a:prstGeom prst="rect">
            <a:avLst/>
          </a:prstGeom>
        </p:spPr>
      </p:pic>
      <p:pic>
        <p:nvPicPr>
          <p:cNvPr id="55" name="図 54" descr="アイコン&#10;&#10;AI 生成コンテンツは誤りを含む可能性があります。">
            <a:extLst>
              <a:ext uri="{FF2B5EF4-FFF2-40B4-BE49-F238E27FC236}">
                <a16:creationId xmlns:a16="http://schemas.microsoft.com/office/drawing/2014/main" id="{386AD750-CBEE-4A82-8906-5D163AFA06D9}"/>
              </a:ext>
            </a:extLst>
          </p:cNvPr>
          <p:cNvPicPr>
            <a:picLocks noChangeAspect="1"/>
          </p:cNvPicPr>
          <p:nvPr/>
        </p:nvPicPr>
        <p:blipFill>
          <a:blip r:embed="rId19"/>
          <a:stretch>
            <a:fillRect/>
          </a:stretch>
        </p:blipFill>
        <p:spPr>
          <a:xfrm>
            <a:off x="1203421" y="7338543"/>
            <a:ext cx="1228652" cy="169200"/>
          </a:xfrm>
          <a:prstGeom prst="rect">
            <a:avLst/>
          </a:prstGeom>
        </p:spPr>
      </p:pic>
      <p:sp>
        <p:nvSpPr>
          <p:cNvPr id="57" name="テキスト ボックス 56">
            <a:extLst>
              <a:ext uri="{FF2B5EF4-FFF2-40B4-BE49-F238E27FC236}">
                <a16:creationId xmlns:a16="http://schemas.microsoft.com/office/drawing/2014/main" id="{EFAA42E9-45D9-42A6-B58E-67722B3147B1}"/>
              </a:ext>
            </a:extLst>
          </p:cNvPr>
          <p:cNvSpPr txBox="1"/>
          <p:nvPr/>
        </p:nvSpPr>
        <p:spPr>
          <a:xfrm>
            <a:off x="1153056" y="7523301"/>
            <a:ext cx="3879588" cy="430887"/>
          </a:xfrm>
          <a:prstGeom prst="rect">
            <a:avLst/>
          </a:prstGeom>
          <a:noFill/>
        </p:spPr>
        <p:txBody>
          <a:bodyPr wrap="square" rtlCol="0">
            <a:spAutoFit/>
          </a:bodyPr>
          <a:lstStyle/>
          <a:p>
            <a:r>
              <a:rPr lang="ja-JP" altLang="en-US" sz="1100" dirty="0">
                <a:solidFill>
                  <a:srgbClr val="342923"/>
                </a:solidFill>
                <a:latin typeface="Meiryo UI" panose="020B0604030504040204" pitchFamily="34" charset="-128"/>
                <a:ea typeface="Meiryo UI" panose="020B0604030504040204" pitchFamily="34" charset="-128"/>
              </a:rPr>
              <a:t>認定証の受領と同時に、「アカウント発行のお知らせ」という件名の メールが届きますので、パスワードのリセット申請をしてください。</a:t>
            </a:r>
            <a:endParaRPr kumimoji="1" lang="ja-JP" altLang="en-US" sz="1100" dirty="0">
              <a:solidFill>
                <a:srgbClr val="342923"/>
              </a:solidFill>
              <a:latin typeface="Meiryo UI" panose="020B0604030504040204" pitchFamily="34" charset="-128"/>
              <a:ea typeface="Meiryo UI" panose="020B0604030504040204" pitchFamily="34" charset="-128"/>
            </a:endParaRPr>
          </a:p>
        </p:txBody>
      </p:sp>
      <p:pic>
        <p:nvPicPr>
          <p:cNvPr id="59" name="図 58" descr="時計, 挿絵, カップ が含まれている画像&#10;&#10;AI 生成コンテンツは誤りを含む可能性があります。">
            <a:extLst>
              <a:ext uri="{FF2B5EF4-FFF2-40B4-BE49-F238E27FC236}">
                <a16:creationId xmlns:a16="http://schemas.microsoft.com/office/drawing/2014/main" id="{5B27F6A3-519F-4564-A1B6-F2F90295AB42}"/>
              </a:ext>
            </a:extLst>
          </p:cNvPr>
          <p:cNvPicPr>
            <a:picLocks noChangeAspect="1"/>
          </p:cNvPicPr>
          <p:nvPr/>
        </p:nvPicPr>
        <p:blipFill>
          <a:blip r:embed="rId20"/>
          <a:stretch>
            <a:fillRect/>
          </a:stretch>
        </p:blipFill>
        <p:spPr>
          <a:xfrm>
            <a:off x="1232949" y="8054312"/>
            <a:ext cx="676800" cy="169200"/>
          </a:xfrm>
          <a:prstGeom prst="rect">
            <a:avLst/>
          </a:prstGeom>
        </p:spPr>
      </p:pic>
      <p:sp>
        <p:nvSpPr>
          <p:cNvPr id="60" name="テキスト ボックス 59">
            <a:extLst>
              <a:ext uri="{FF2B5EF4-FFF2-40B4-BE49-F238E27FC236}">
                <a16:creationId xmlns:a16="http://schemas.microsoft.com/office/drawing/2014/main" id="{BF4F98E4-BEB6-4D97-909E-4E5211349346}"/>
              </a:ext>
            </a:extLst>
          </p:cNvPr>
          <p:cNvSpPr txBox="1"/>
          <p:nvPr/>
        </p:nvSpPr>
        <p:spPr>
          <a:xfrm>
            <a:off x="1143091" y="8239194"/>
            <a:ext cx="3867954" cy="430887"/>
          </a:xfrm>
          <a:prstGeom prst="rect">
            <a:avLst/>
          </a:prstGeom>
          <a:noFill/>
        </p:spPr>
        <p:txBody>
          <a:bodyPr wrap="square" rtlCol="0">
            <a:spAutoFit/>
          </a:bodyPr>
          <a:lstStyle/>
          <a:p>
            <a:r>
              <a:rPr lang="ja-JP" altLang="en-US" sz="1100" dirty="0">
                <a:solidFill>
                  <a:srgbClr val="342923"/>
                </a:solidFill>
                <a:latin typeface="Meiryo UI" panose="020B0604030504040204" pitchFamily="34" charset="-128"/>
                <a:ea typeface="Meiryo UI" panose="020B0604030504040204" pitchFamily="34" charset="-128"/>
              </a:rPr>
              <a:t>パスワードのリセットが完了すると、その画面からそのままログインすることができます。</a:t>
            </a:r>
            <a:endParaRPr kumimoji="1" lang="ja-JP" altLang="en-US" sz="1100" dirty="0">
              <a:solidFill>
                <a:srgbClr val="342923"/>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39835B88-C111-4B27-871F-E88ADCC0D436}"/>
              </a:ext>
            </a:extLst>
          </p:cNvPr>
          <p:cNvSpPr txBox="1"/>
          <p:nvPr/>
        </p:nvSpPr>
        <p:spPr>
          <a:xfrm>
            <a:off x="5414555" y="8424645"/>
            <a:ext cx="1488973" cy="1338833"/>
          </a:xfrm>
          <a:prstGeom prst="rect">
            <a:avLst/>
          </a:prstGeom>
          <a:solidFill>
            <a:schemeClr val="bg1"/>
          </a:solidFill>
        </p:spPr>
        <p:txBody>
          <a:bodyPr wrap="square" rtlCol="0">
            <a:spAutoFit/>
          </a:bodyPr>
          <a:lstStyle/>
          <a:p>
            <a:endParaRPr kumimoji="1" lang="ja-JP" altLang="en-US" dirty="0"/>
          </a:p>
        </p:txBody>
      </p:sp>
      <p:pic>
        <p:nvPicPr>
          <p:cNvPr id="64" name="図 63" descr="QR コード&#10;&#10;AI 生成コンテンツは誤りを含む可能性があります。">
            <a:extLst>
              <a:ext uri="{FF2B5EF4-FFF2-40B4-BE49-F238E27FC236}">
                <a16:creationId xmlns:a16="http://schemas.microsoft.com/office/drawing/2014/main" id="{483EBD1D-C779-4F4B-AAD0-0846B0BDD7B6}"/>
              </a:ext>
            </a:extLst>
          </p:cNvPr>
          <p:cNvPicPr>
            <a:picLocks noChangeAspect="1"/>
          </p:cNvPicPr>
          <p:nvPr/>
        </p:nvPicPr>
        <p:blipFill>
          <a:blip r:embed="rId21"/>
          <a:stretch>
            <a:fillRect/>
          </a:stretch>
        </p:blipFill>
        <p:spPr>
          <a:xfrm>
            <a:off x="5659027" y="8447510"/>
            <a:ext cx="930032" cy="838668"/>
          </a:xfrm>
          <a:prstGeom prst="rect">
            <a:avLst/>
          </a:prstGeom>
        </p:spPr>
      </p:pic>
      <p:sp>
        <p:nvSpPr>
          <p:cNvPr id="66" name="テキスト ボックス 65">
            <a:extLst>
              <a:ext uri="{FF2B5EF4-FFF2-40B4-BE49-F238E27FC236}">
                <a16:creationId xmlns:a16="http://schemas.microsoft.com/office/drawing/2014/main" id="{32092B10-EE0B-46A6-99A0-AC2F025C44A9}"/>
              </a:ext>
            </a:extLst>
          </p:cNvPr>
          <p:cNvSpPr txBox="1"/>
          <p:nvPr/>
        </p:nvSpPr>
        <p:spPr>
          <a:xfrm>
            <a:off x="5385158" y="9328170"/>
            <a:ext cx="1401053" cy="553998"/>
          </a:xfrm>
          <a:prstGeom prst="rect">
            <a:avLst/>
          </a:prstGeom>
          <a:noFill/>
        </p:spPr>
        <p:txBody>
          <a:bodyPr wrap="square" rtlCol="0">
            <a:spAutoFit/>
          </a:bodyPr>
          <a:lstStyle/>
          <a:p>
            <a:r>
              <a:rPr lang="ja-JP" altLang="en-US" sz="1000" b="1" dirty="0">
                <a:solidFill>
                  <a:srgbClr val="342923"/>
                </a:solidFill>
                <a:latin typeface="Meiryo UI" panose="020B0604030504040204" pitchFamily="34" charset="-128"/>
                <a:ea typeface="Meiryo UI" panose="020B0604030504040204" pitchFamily="34" charset="-128"/>
              </a:rPr>
              <a:t>上の</a:t>
            </a:r>
            <a:r>
              <a:rPr lang="en" altLang="ja-JP" sz="1000" b="1" dirty="0">
                <a:solidFill>
                  <a:srgbClr val="342923"/>
                </a:solidFill>
                <a:latin typeface="Meiryo UI" panose="020B0604030504040204" pitchFamily="34" charset="-128"/>
                <a:ea typeface="Meiryo UI" panose="020B0604030504040204" pitchFamily="34" charset="-128"/>
              </a:rPr>
              <a:t>2</a:t>
            </a:r>
            <a:r>
              <a:rPr lang="ja-JP" altLang="en-US" sz="1000" b="1" dirty="0">
                <a:solidFill>
                  <a:srgbClr val="342923"/>
                </a:solidFill>
                <a:latin typeface="Meiryo UI" panose="020B0604030504040204" pitchFamily="34" charset="-128"/>
                <a:ea typeface="Meiryo UI" panose="020B0604030504040204" pitchFamily="34" charset="-128"/>
              </a:rPr>
              <a:t>次元コードからも</a:t>
            </a:r>
            <a:br>
              <a:rPr lang="ja-JP" altLang="en-US" sz="1000" b="1" dirty="0">
                <a:solidFill>
                  <a:srgbClr val="342923"/>
                </a:solidFill>
                <a:latin typeface="Meiryo UI" panose="020B0604030504040204" pitchFamily="34" charset="-128"/>
                <a:ea typeface="Meiryo UI" panose="020B0604030504040204" pitchFamily="34" charset="-128"/>
              </a:rPr>
            </a:br>
            <a:r>
              <a:rPr lang="ja-JP" altLang="en-US" sz="1000" b="1" dirty="0">
                <a:solidFill>
                  <a:srgbClr val="342923"/>
                </a:solidFill>
                <a:latin typeface="Meiryo UI" panose="020B0604030504040204" pitchFamily="34" charset="-128"/>
                <a:ea typeface="Meiryo UI" panose="020B0604030504040204" pitchFamily="34" charset="-128"/>
              </a:rPr>
              <a:t>ログイン画面にアクセスできます。 </a:t>
            </a:r>
            <a:endParaRPr kumimoji="1" lang="ja-JP" altLang="en-US" sz="1000" b="1" dirty="0">
              <a:solidFill>
                <a:srgbClr val="342923"/>
              </a:solidFill>
              <a:latin typeface="Meiryo UI" panose="020B0604030504040204" pitchFamily="34" charset="-128"/>
              <a:ea typeface="Meiryo UI" panose="020B0604030504040204" pitchFamily="34" charset="-128"/>
            </a:endParaRPr>
          </a:p>
        </p:txBody>
      </p:sp>
      <p:sp>
        <p:nvSpPr>
          <p:cNvPr id="15" name="テキスト ボックス 14">
            <a:extLst>
              <a:ext uri="{FF2B5EF4-FFF2-40B4-BE49-F238E27FC236}">
                <a16:creationId xmlns:a16="http://schemas.microsoft.com/office/drawing/2014/main" id="{E962566E-6D13-44A9-9720-0F828C838807}"/>
              </a:ext>
            </a:extLst>
          </p:cNvPr>
          <p:cNvSpPr txBox="1"/>
          <p:nvPr/>
        </p:nvSpPr>
        <p:spPr>
          <a:xfrm>
            <a:off x="1131924" y="8748545"/>
            <a:ext cx="2219534" cy="307777"/>
          </a:xfrm>
          <a:prstGeom prst="rect">
            <a:avLst/>
          </a:prstGeom>
          <a:noFill/>
        </p:spPr>
        <p:txBody>
          <a:bodyPr wrap="square" rtlCol="0">
            <a:spAutoFit/>
          </a:bodyPr>
          <a:lstStyle/>
          <a:p>
            <a:r>
              <a:rPr kumimoji="1" lang="ja-JP" altLang="en-US" sz="1400" b="1" dirty="0">
                <a:solidFill>
                  <a:schemeClr val="accent2">
                    <a:lumMod val="50000"/>
                  </a:schemeClr>
                </a:solidFill>
              </a:rPr>
              <a:t>事前面談予約・事前面談</a:t>
            </a:r>
          </a:p>
        </p:txBody>
      </p:sp>
      <p:sp>
        <p:nvSpPr>
          <p:cNvPr id="2" name="正方形/長方形 1"/>
          <p:cNvSpPr/>
          <p:nvPr/>
        </p:nvSpPr>
        <p:spPr>
          <a:xfrm>
            <a:off x="4693201" y="152004"/>
            <a:ext cx="2527279" cy="2994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 name="図 39">
            <a:extLst>
              <a:ext uri="{FF2B5EF4-FFF2-40B4-BE49-F238E27FC236}">
                <a16:creationId xmlns:a16="http://schemas.microsoft.com/office/drawing/2014/main" id="{53545445-11C2-4F6D-8A41-7AF80AE22C72}"/>
              </a:ext>
            </a:extLst>
          </p:cNvPr>
          <p:cNvPicPr>
            <a:picLocks noChangeAspect="1"/>
          </p:cNvPicPr>
          <p:nvPr/>
        </p:nvPicPr>
        <p:blipFill>
          <a:blip r:embed="rId22" cstate="hqprint">
            <a:extLst>
              <a:ext uri="{28A0092B-C50C-407E-A947-70E740481C1C}">
                <a14:useLocalDpi xmlns:a14="http://schemas.microsoft.com/office/drawing/2010/main" val="0"/>
              </a:ext>
            </a:extLst>
          </a:blip>
          <a:stretch>
            <a:fillRect/>
          </a:stretch>
        </p:blipFill>
        <p:spPr>
          <a:xfrm>
            <a:off x="4291700" y="752297"/>
            <a:ext cx="2967648" cy="1646861"/>
          </a:xfrm>
          <a:prstGeom prst="rect">
            <a:avLst/>
          </a:prstGeom>
        </p:spPr>
      </p:pic>
    </p:spTree>
    <p:extLst>
      <p:ext uri="{BB962C8B-B14F-4D97-AF65-F5344CB8AC3E}">
        <p14:creationId xmlns:p14="http://schemas.microsoft.com/office/powerpoint/2010/main" val="3110948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C3F65-5CD9-C556-04D9-81AA3EA2245A}"/>
            </a:ext>
          </a:extLst>
        </p:cNvPr>
        <p:cNvGrpSpPr/>
        <p:nvPr/>
      </p:nvGrpSpPr>
      <p:grpSpPr>
        <a:xfrm>
          <a:off x="0" y="0"/>
          <a:ext cx="0" cy="0"/>
          <a:chOff x="0" y="0"/>
          <a:chExt cx="0" cy="0"/>
        </a:xfrm>
      </p:grpSpPr>
      <p:pic>
        <p:nvPicPr>
          <p:cNvPr id="59" name="図 58">
            <a:extLst>
              <a:ext uri="{FF2B5EF4-FFF2-40B4-BE49-F238E27FC236}">
                <a16:creationId xmlns:a16="http://schemas.microsoft.com/office/drawing/2014/main" id="{BD17F339-330A-C6B0-1A1C-435AB91AD2D9}"/>
              </a:ext>
            </a:extLst>
          </p:cNvPr>
          <p:cNvPicPr>
            <a:picLocks noChangeAspect="1"/>
          </p:cNvPicPr>
          <p:nvPr/>
        </p:nvPicPr>
        <p:blipFill>
          <a:blip r:embed="rId3"/>
          <a:srcRect/>
          <a:stretch/>
        </p:blipFill>
        <p:spPr>
          <a:xfrm>
            <a:off x="-324" y="0"/>
            <a:ext cx="7559998" cy="3672895"/>
          </a:xfrm>
          <a:prstGeom prst="rect">
            <a:avLst/>
          </a:prstGeom>
        </p:spPr>
      </p:pic>
      <p:pic>
        <p:nvPicPr>
          <p:cNvPr id="58" name="図 57" descr="背景パターン&#10;&#10;AI 生成コンテンツは誤りを含む可能性があります。">
            <a:extLst>
              <a:ext uri="{FF2B5EF4-FFF2-40B4-BE49-F238E27FC236}">
                <a16:creationId xmlns:a16="http://schemas.microsoft.com/office/drawing/2014/main" id="{EBB863FF-D9D4-8C57-5323-5930D25C1465}"/>
              </a:ext>
            </a:extLst>
          </p:cNvPr>
          <p:cNvPicPr>
            <a:picLocks noGrp="1" noRot="1" noChangeAspect="1" noMove="1" noResize="1" noEditPoints="1" noAdjustHandles="1" noChangeArrowheads="1" noChangeShapeType="1" noCrop="1"/>
          </p:cNvPicPr>
          <p:nvPr/>
        </p:nvPicPr>
        <p:blipFill>
          <a:blip r:embed="rId4"/>
          <a:stretch>
            <a:fillRect/>
          </a:stretch>
        </p:blipFill>
        <p:spPr>
          <a:xfrm>
            <a:off x="0" y="61"/>
            <a:ext cx="7560000" cy="10692150"/>
          </a:xfrm>
          <a:prstGeom prst="rect">
            <a:avLst/>
          </a:prstGeom>
        </p:spPr>
      </p:pic>
      <p:grpSp>
        <p:nvGrpSpPr>
          <p:cNvPr id="60" name="グループ化 59">
            <a:extLst>
              <a:ext uri="{FF2B5EF4-FFF2-40B4-BE49-F238E27FC236}">
                <a16:creationId xmlns:a16="http://schemas.microsoft.com/office/drawing/2014/main" id="{C0E128F0-03A3-ED83-1E81-C5F05472A1CF}"/>
              </a:ext>
            </a:extLst>
          </p:cNvPr>
          <p:cNvGrpSpPr/>
          <p:nvPr/>
        </p:nvGrpSpPr>
        <p:grpSpPr>
          <a:xfrm>
            <a:off x="0" y="0"/>
            <a:ext cx="7559998" cy="3672895"/>
            <a:chOff x="0" y="0"/>
            <a:chExt cx="7559998" cy="3672895"/>
          </a:xfrm>
        </p:grpSpPr>
        <p:pic>
          <p:nvPicPr>
            <p:cNvPr id="55" name="図 54">
              <a:extLst>
                <a:ext uri="{FF2B5EF4-FFF2-40B4-BE49-F238E27FC236}">
                  <a16:creationId xmlns:a16="http://schemas.microsoft.com/office/drawing/2014/main" id="{99F56968-E02A-047B-D516-FCDDB3560472}"/>
                </a:ext>
              </a:extLst>
            </p:cNvPr>
            <p:cNvPicPr>
              <a:picLocks noChangeAspect="1"/>
            </p:cNvPicPr>
            <p:nvPr/>
          </p:nvPicPr>
          <p:blipFill>
            <a:blip r:embed="rId5"/>
            <a:srcRect/>
            <a:stretch/>
          </p:blipFill>
          <p:spPr>
            <a:xfrm>
              <a:off x="0" y="0"/>
              <a:ext cx="7559998" cy="3672895"/>
            </a:xfrm>
            <a:prstGeom prst="rect">
              <a:avLst/>
            </a:prstGeom>
          </p:spPr>
        </p:pic>
        <p:sp>
          <p:nvSpPr>
            <p:cNvPr id="12" name="テキスト ボックス 11">
              <a:extLst>
                <a:ext uri="{FF2B5EF4-FFF2-40B4-BE49-F238E27FC236}">
                  <a16:creationId xmlns:a16="http://schemas.microsoft.com/office/drawing/2014/main" id="{EA539D1D-C808-0AC9-EA6F-84FC437DE698}"/>
                </a:ext>
              </a:extLst>
            </p:cNvPr>
            <p:cNvSpPr txBox="1"/>
            <p:nvPr/>
          </p:nvSpPr>
          <p:spPr>
            <a:xfrm>
              <a:off x="484014" y="1608584"/>
              <a:ext cx="2999584" cy="488532"/>
            </a:xfrm>
            <a:prstGeom prst="rect">
              <a:avLst/>
            </a:prstGeom>
            <a:noFill/>
          </p:spPr>
          <p:txBody>
            <a:bodyPr wrap="square" rtlCol="0">
              <a:spAutoFit/>
            </a:bodyPr>
            <a:lstStyle/>
            <a:p>
              <a:pPr>
                <a:lnSpc>
                  <a:spcPct val="120000"/>
                </a:lnSpc>
              </a:pPr>
              <a:r>
                <a:rPr lang="ja-JP" altLang="en-US" sz="1100">
                  <a:solidFill>
                    <a:srgbClr val="342923"/>
                  </a:solidFill>
                  <a:latin typeface="Meiryo UI" panose="020B0604030504040204" pitchFamily="34" charset="-128"/>
                  <a:ea typeface="Meiryo UI" panose="020B0604030504040204" pitchFamily="34" charset="-128"/>
                </a:rPr>
                <a:t>家庭とは異なる経験や、地域に出て行って家族以外の人と関わる機会が得られます。</a:t>
              </a:r>
              <a:endParaRPr kumimoji="1" lang="ja-JP" altLang="en-US" sz="1100">
                <a:solidFill>
                  <a:srgbClr val="342923"/>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BF1BA587-04B1-815E-D20B-9E774C8FD3CA}"/>
                </a:ext>
              </a:extLst>
            </p:cNvPr>
            <p:cNvSpPr txBox="1"/>
            <p:nvPr/>
          </p:nvSpPr>
          <p:spPr>
            <a:xfrm>
              <a:off x="484014" y="2355253"/>
              <a:ext cx="2999584" cy="678904"/>
            </a:xfrm>
            <a:prstGeom prst="rect">
              <a:avLst/>
            </a:prstGeom>
            <a:noFill/>
          </p:spPr>
          <p:txBody>
            <a:bodyPr wrap="square" rtlCol="0">
              <a:spAutoFit/>
            </a:bodyPr>
            <a:lstStyle/>
            <a:p>
              <a:pPr>
                <a:lnSpc>
                  <a:spcPct val="120000"/>
                </a:lnSpc>
              </a:pPr>
              <a:r>
                <a:rPr lang="ja-JP" altLang="en-US" sz="1100">
                  <a:solidFill>
                    <a:srgbClr val="342923"/>
                  </a:solidFill>
                  <a:latin typeface="Meiryo UI" panose="020B0604030504040204" pitchFamily="34" charset="-128"/>
                  <a:ea typeface="Meiryo UI" panose="020B0604030504040204" pitchFamily="34" charset="-128"/>
                </a:rPr>
                <a:t>年齢の近いこどもとの関わりにより、社会情緒的な発達を支えるなど成長発達に資する豊かな経験をもたらします。</a:t>
              </a:r>
            </a:p>
          </p:txBody>
        </p:sp>
        <p:sp>
          <p:nvSpPr>
            <p:cNvPr id="14" name="テキスト ボックス 13">
              <a:extLst>
                <a:ext uri="{FF2B5EF4-FFF2-40B4-BE49-F238E27FC236}">
                  <a16:creationId xmlns:a16="http://schemas.microsoft.com/office/drawing/2014/main" id="{2F119F5E-E57E-F90E-FF22-BA2F74EC9556}"/>
                </a:ext>
              </a:extLst>
            </p:cNvPr>
            <p:cNvSpPr txBox="1"/>
            <p:nvPr/>
          </p:nvSpPr>
          <p:spPr>
            <a:xfrm>
              <a:off x="4065865" y="1608584"/>
              <a:ext cx="2999584" cy="1085169"/>
            </a:xfrm>
            <a:prstGeom prst="rect">
              <a:avLst/>
            </a:prstGeom>
            <a:noFill/>
          </p:spPr>
          <p:txBody>
            <a:bodyPr wrap="square" rtlCol="0">
              <a:spAutoFit/>
            </a:bodyPr>
            <a:lstStyle/>
            <a:p>
              <a:pPr>
                <a:lnSpc>
                  <a:spcPct val="120000"/>
                </a:lnSpc>
              </a:pPr>
              <a:r>
                <a:rPr lang="ja-JP" altLang="en-US" sz="1100">
                  <a:solidFill>
                    <a:srgbClr val="342923"/>
                  </a:solidFill>
                  <a:latin typeface="Meiryo UI" panose="020B0604030504040204" pitchFamily="34" charset="-128"/>
                  <a:ea typeface="Meiryo UI" panose="020B0604030504040204" pitchFamily="34" charset="-128"/>
                </a:rPr>
                <a:t>専門的な知識や技術を持つ人と関わることにより、ほっとできたり、孤立感、不安感等の解消につながったりするとともに、月に一定時間でも、こどもと離れ時間を過ごすことで、育児に関する負担感の軽減につながります。</a:t>
              </a:r>
            </a:p>
          </p:txBody>
        </p:sp>
      </p:grpSp>
      <p:grpSp>
        <p:nvGrpSpPr>
          <p:cNvPr id="56" name="グループ化 55">
            <a:extLst>
              <a:ext uri="{FF2B5EF4-FFF2-40B4-BE49-F238E27FC236}">
                <a16:creationId xmlns:a16="http://schemas.microsoft.com/office/drawing/2014/main" id="{AC485FD4-D17F-F307-FD22-5B6504185BE0}"/>
              </a:ext>
            </a:extLst>
          </p:cNvPr>
          <p:cNvGrpSpPr/>
          <p:nvPr/>
        </p:nvGrpSpPr>
        <p:grpSpPr>
          <a:xfrm>
            <a:off x="216872" y="3329398"/>
            <a:ext cx="7055488" cy="1141589"/>
            <a:chOff x="170699" y="3560360"/>
            <a:chExt cx="7055488" cy="1141589"/>
          </a:xfrm>
        </p:grpSpPr>
        <p:pic>
          <p:nvPicPr>
            <p:cNvPr id="21" name="図 20" descr="挿絵 が含まれている画像&#10;&#10;AI 生成コンテンツは誤りを含む可能性があります。">
              <a:extLst>
                <a:ext uri="{FF2B5EF4-FFF2-40B4-BE49-F238E27FC236}">
                  <a16:creationId xmlns:a16="http://schemas.microsoft.com/office/drawing/2014/main" id="{E0AB31D0-1FF5-5201-539E-5DE38A7819B3}"/>
                </a:ext>
              </a:extLst>
            </p:cNvPr>
            <p:cNvPicPr>
              <a:picLocks noChangeAspect="1"/>
            </p:cNvPicPr>
            <p:nvPr/>
          </p:nvPicPr>
          <p:blipFill>
            <a:blip r:embed="rId6"/>
            <a:stretch>
              <a:fillRect/>
            </a:stretch>
          </p:blipFill>
          <p:spPr>
            <a:xfrm>
              <a:off x="259712" y="3560360"/>
              <a:ext cx="2364453" cy="368941"/>
            </a:xfrm>
            <a:prstGeom prst="rect">
              <a:avLst/>
            </a:prstGeom>
          </p:spPr>
        </p:pic>
        <p:sp>
          <p:nvSpPr>
            <p:cNvPr id="23" name="テキスト ボックス 22">
              <a:extLst>
                <a:ext uri="{FF2B5EF4-FFF2-40B4-BE49-F238E27FC236}">
                  <a16:creationId xmlns:a16="http://schemas.microsoft.com/office/drawing/2014/main" id="{CA6C01C6-3E67-EA41-B552-1604BAC577B6}"/>
                </a:ext>
              </a:extLst>
            </p:cNvPr>
            <p:cNvSpPr txBox="1"/>
            <p:nvPr/>
          </p:nvSpPr>
          <p:spPr>
            <a:xfrm>
              <a:off x="170699" y="3969761"/>
              <a:ext cx="7055488" cy="732188"/>
            </a:xfrm>
            <a:prstGeom prst="rect">
              <a:avLst/>
            </a:prstGeom>
            <a:noFill/>
          </p:spPr>
          <p:txBody>
            <a:bodyPr wrap="square" rtlCol="0">
              <a:spAutoFit/>
            </a:bodyPr>
            <a:lstStyle/>
            <a:p>
              <a:pPr>
                <a:lnSpc>
                  <a:spcPct val="120000"/>
                </a:lnSpc>
              </a:pPr>
              <a:r>
                <a:rPr lang="ja-JP" altLang="en-US" sz="1200">
                  <a:solidFill>
                    <a:srgbClr val="342923"/>
                  </a:solidFill>
                  <a:latin typeface="Meiryo UI" panose="020B0604030504040204" pitchFamily="34" charset="-128"/>
                  <a:ea typeface="Meiryo UI" panose="020B0604030504040204" pitchFamily="34" charset="-128"/>
                </a:rPr>
                <a:t>一時預かり事業は、就労や病気等、利用にあたり保護者の理由が必要ですが、</a:t>
              </a:r>
              <a:endParaRPr lang="en-US" altLang="ja-JP" sz="1200" dirty="0">
                <a:solidFill>
                  <a:srgbClr val="342923"/>
                </a:solidFill>
                <a:latin typeface="Meiryo UI" panose="020B0604030504040204" pitchFamily="34" charset="-128"/>
                <a:ea typeface="Meiryo UI" panose="020B0604030504040204" pitchFamily="34" charset="-128"/>
              </a:endParaRPr>
            </a:p>
            <a:p>
              <a:pPr>
                <a:lnSpc>
                  <a:spcPct val="120000"/>
                </a:lnSpc>
              </a:pPr>
              <a:r>
                <a:rPr lang="ja-JP" altLang="en-US" sz="1200">
                  <a:solidFill>
                    <a:srgbClr val="342923"/>
                  </a:solidFill>
                  <a:latin typeface="Meiryo UI" panose="020B0604030504040204" pitchFamily="34" charset="-128"/>
                  <a:ea typeface="Meiryo UI" panose="020B0604030504040204" pitchFamily="34" charset="-128"/>
                </a:rPr>
                <a:t>こども誰でも通園制度では利用の理由は必要ありません。家庭にいるだけでは得られない様々な経験を通じて、</a:t>
              </a:r>
              <a:endParaRPr lang="en-US" altLang="ja-JP" sz="1200" dirty="0">
                <a:solidFill>
                  <a:srgbClr val="342923"/>
                </a:solidFill>
                <a:latin typeface="Meiryo UI" panose="020B0604030504040204" pitchFamily="34" charset="-128"/>
                <a:ea typeface="Meiryo UI" panose="020B0604030504040204" pitchFamily="34" charset="-128"/>
              </a:endParaRPr>
            </a:p>
            <a:p>
              <a:pPr>
                <a:lnSpc>
                  <a:spcPct val="120000"/>
                </a:lnSpc>
              </a:pPr>
              <a:r>
                <a:rPr lang="ja-JP" altLang="en-US" sz="1200">
                  <a:solidFill>
                    <a:srgbClr val="342923"/>
                  </a:solidFill>
                  <a:latin typeface="Meiryo UI" panose="020B0604030504040204" pitchFamily="34" charset="-128"/>
                  <a:ea typeface="Meiryo UI" panose="020B0604030504040204" pitchFamily="34" charset="-128"/>
                </a:rPr>
                <a:t>こどもの育ちを応援することが主な目的です。</a:t>
              </a:r>
              <a:endParaRPr lang="ja-JP" altLang="en-US" sz="1200" dirty="0">
                <a:solidFill>
                  <a:srgbClr val="342923"/>
                </a:solidFill>
                <a:latin typeface="Meiryo UI" panose="020B0604030504040204" pitchFamily="34" charset="-128"/>
                <a:ea typeface="Meiryo UI" panose="020B0604030504040204" pitchFamily="34" charset="-128"/>
              </a:endParaRPr>
            </a:p>
          </p:txBody>
        </p:sp>
      </p:grpSp>
      <p:grpSp>
        <p:nvGrpSpPr>
          <p:cNvPr id="46" name="グループ化 45">
            <a:extLst>
              <a:ext uri="{FF2B5EF4-FFF2-40B4-BE49-F238E27FC236}">
                <a16:creationId xmlns:a16="http://schemas.microsoft.com/office/drawing/2014/main" id="{461B28FC-DD24-36F5-F5A9-F7DA0DE5BA00}"/>
              </a:ext>
            </a:extLst>
          </p:cNvPr>
          <p:cNvGrpSpPr/>
          <p:nvPr/>
        </p:nvGrpSpPr>
        <p:grpSpPr>
          <a:xfrm>
            <a:off x="0" y="4460374"/>
            <a:ext cx="7559674" cy="1253850"/>
            <a:chOff x="0" y="4910931"/>
            <a:chExt cx="7559675" cy="1253850"/>
          </a:xfrm>
        </p:grpSpPr>
        <p:pic>
          <p:nvPicPr>
            <p:cNvPr id="44" name="図 43">
              <a:extLst>
                <a:ext uri="{FF2B5EF4-FFF2-40B4-BE49-F238E27FC236}">
                  <a16:creationId xmlns:a16="http://schemas.microsoft.com/office/drawing/2014/main" id="{5C7EBE94-DAEE-74B2-7C92-D0F6443A05B4}"/>
                </a:ext>
              </a:extLst>
            </p:cNvPr>
            <p:cNvPicPr>
              <a:picLocks noChangeAspect="1"/>
            </p:cNvPicPr>
            <p:nvPr/>
          </p:nvPicPr>
          <p:blipFill>
            <a:blip r:embed="rId7"/>
            <a:srcRect/>
            <a:stretch/>
          </p:blipFill>
          <p:spPr>
            <a:xfrm>
              <a:off x="0" y="4910931"/>
              <a:ext cx="7559675" cy="1253850"/>
            </a:xfrm>
            <a:prstGeom prst="rect">
              <a:avLst/>
            </a:prstGeom>
          </p:spPr>
        </p:pic>
        <p:pic>
          <p:nvPicPr>
            <p:cNvPr id="45" name="図 44" descr="QR コード&#10;&#10;AI 生成コンテンツは誤りを含む可能性があります。">
              <a:extLst>
                <a:ext uri="{FF2B5EF4-FFF2-40B4-BE49-F238E27FC236}">
                  <a16:creationId xmlns:a16="http://schemas.microsoft.com/office/drawing/2014/main" id="{F1E2D23E-0D26-4343-58F7-B0D44E0DB3EC}"/>
                </a:ext>
              </a:extLst>
            </p:cNvPr>
            <p:cNvPicPr>
              <a:picLocks noChangeAspect="1"/>
            </p:cNvPicPr>
            <p:nvPr/>
          </p:nvPicPr>
          <p:blipFill>
            <a:blip r:embed="rId8"/>
            <a:stretch>
              <a:fillRect/>
            </a:stretch>
          </p:blipFill>
          <p:spPr>
            <a:xfrm>
              <a:off x="4419601" y="5168561"/>
              <a:ext cx="752474" cy="752474"/>
            </a:xfrm>
            <a:prstGeom prst="rect">
              <a:avLst/>
            </a:prstGeom>
          </p:spPr>
        </p:pic>
      </p:grpSp>
      <p:pic>
        <p:nvPicPr>
          <p:cNvPr id="48" name="図 47" descr="記号 が含まれている画像&#10;&#10;AI 生成コンテンツは誤りを含む可能性があります。">
            <a:extLst>
              <a:ext uri="{FF2B5EF4-FFF2-40B4-BE49-F238E27FC236}">
                <a16:creationId xmlns:a16="http://schemas.microsoft.com/office/drawing/2014/main" id="{B52F7F00-AB06-B9EF-0DC0-6F7C92B4E377}"/>
              </a:ext>
            </a:extLst>
          </p:cNvPr>
          <p:cNvPicPr>
            <a:picLocks noChangeAspect="1"/>
          </p:cNvPicPr>
          <p:nvPr/>
        </p:nvPicPr>
        <p:blipFill>
          <a:blip r:embed="rId9"/>
          <a:stretch>
            <a:fillRect/>
          </a:stretch>
        </p:blipFill>
        <p:spPr>
          <a:xfrm>
            <a:off x="6348532" y="3228599"/>
            <a:ext cx="996649" cy="663522"/>
          </a:xfrm>
          <a:prstGeom prst="rect">
            <a:avLst/>
          </a:prstGeom>
        </p:spPr>
      </p:pic>
      <p:sp>
        <p:nvSpPr>
          <p:cNvPr id="2" name="テキスト ボックス 1">
            <a:extLst>
              <a:ext uri="{FF2B5EF4-FFF2-40B4-BE49-F238E27FC236}">
                <a16:creationId xmlns:a16="http://schemas.microsoft.com/office/drawing/2014/main" id="{49888DAF-C074-4880-B70C-2DFBD9C716DE}"/>
              </a:ext>
            </a:extLst>
          </p:cNvPr>
          <p:cNvSpPr txBox="1"/>
          <p:nvPr/>
        </p:nvSpPr>
        <p:spPr>
          <a:xfrm>
            <a:off x="5273041" y="4434064"/>
            <a:ext cx="2021341" cy="1280160"/>
          </a:xfrm>
          <a:prstGeom prst="rect">
            <a:avLst/>
          </a:prstGeom>
          <a:solidFill>
            <a:schemeClr val="bg1"/>
          </a:solidFill>
        </p:spPr>
        <p:txBody>
          <a:bodyPr wrap="square" rtlCol="0">
            <a:spAutoFit/>
          </a:bodyPr>
          <a:lstStyle/>
          <a:p>
            <a:endParaRPr kumimoji="1" lang="ja-JP" altLang="en-US" dirty="0"/>
          </a:p>
        </p:txBody>
      </p:sp>
      <p:pic>
        <p:nvPicPr>
          <p:cNvPr id="22" name="図 21">
            <a:extLst>
              <a:ext uri="{FF2B5EF4-FFF2-40B4-BE49-F238E27FC236}">
                <a16:creationId xmlns:a16="http://schemas.microsoft.com/office/drawing/2014/main" id="{3B28D491-D9F8-4225-B0BC-DBC90C8ED91A}"/>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087454" y="4046241"/>
            <a:ext cx="1071875" cy="2411435"/>
          </a:xfrm>
          <a:prstGeom prst="rect">
            <a:avLst/>
          </a:prstGeom>
        </p:spPr>
      </p:pic>
      <p:sp>
        <p:nvSpPr>
          <p:cNvPr id="3" name="テキスト ボックス 2">
            <a:extLst>
              <a:ext uri="{FF2B5EF4-FFF2-40B4-BE49-F238E27FC236}">
                <a16:creationId xmlns:a16="http://schemas.microsoft.com/office/drawing/2014/main" id="{6C14994E-7075-4371-802D-E23FA8CB9BC8}"/>
              </a:ext>
            </a:extLst>
          </p:cNvPr>
          <p:cNvSpPr txBox="1"/>
          <p:nvPr/>
        </p:nvSpPr>
        <p:spPr>
          <a:xfrm>
            <a:off x="186892" y="9366841"/>
            <a:ext cx="7158289" cy="1229360"/>
          </a:xfrm>
          <a:prstGeom prst="rect">
            <a:avLst/>
          </a:prstGeom>
          <a:solidFill>
            <a:schemeClr val="bg1"/>
          </a:solidFill>
        </p:spPr>
        <p:txBody>
          <a:bodyPr wrap="square" rtlCol="0">
            <a:spAutoFit/>
          </a:bodyPr>
          <a:lstStyle/>
          <a:p>
            <a:endParaRPr kumimoji="1" lang="ja-JP" altLang="en-US" dirty="0"/>
          </a:p>
        </p:txBody>
      </p:sp>
      <p:pic>
        <p:nvPicPr>
          <p:cNvPr id="24" name="図 23" descr="文字が書かれている&#10;&#10;AI 生成コンテンツは誤りを含む可能性があります。">
            <a:extLst>
              <a:ext uri="{FF2B5EF4-FFF2-40B4-BE49-F238E27FC236}">
                <a16:creationId xmlns:a16="http://schemas.microsoft.com/office/drawing/2014/main" id="{10C778FC-D2AD-44E0-9A4F-A4495B6F18DB}"/>
              </a:ext>
            </a:extLst>
          </p:cNvPr>
          <p:cNvPicPr>
            <a:picLocks noChangeAspect="1"/>
          </p:cNvPicPr>
          <p:nvPr/>
        </p:nvPicPr>
        <p:blipFill>
          <a:blip r:embed="rId11"/>
          <a:stretch>
            <a:fillRect/>
          </a:stretch>
        </p:blipFill>
        <p:spPr>
          <a:xfrm>
            <a:off x="259712" y="9477173"/>
            <a:ext cx="1257600" cy="307413"/>
          </a:xfrm>
          <a:prstGeom prst="rect">
            <a:avLst/>
          </a:prstGeom>
        </p:spPr>
      </p:pic>
      <p:sp>
        <p:nvSpPr>
          <p:cNvPr id="25" name="テキスト ボックス 24">
            <a:extLst>
              <a:ext uri="{FF2B5EF4-FFF2-40B4-BE49-F238E27FC236}">
                <a16:creationId xmlns:a16="http://schemas.microsoft.com/office/drawing/2014/main" id="{03F34DBF-B884-42EA-A49B-77642A96F0E6}"/>
              </a:ext>
            </a:extLst>
          </p:cNvPr>
          <p:cNvSpPr txBox="1"/>
          <p:nvPr/>
        </p:nvSpPr>
        <p:spPr>
          <a:xfrm>
            <a:off x="1615760" y="9495477"/>
            <a:ext cx="2206053" cy="307777"/>
          </a:xfrm>
          <a:prstGeom prst="rect">
            <a:avLst/>
          </a:prstGeom>
          <a:noFill/>
        </p:spPr>
        <p:txBody>
          <a:bodyPr wrap="none" rtlCol="0">
            <a:spAutoFit/>
          </a:bodyPr>
          <a:lstStyle/>
          <a:p>
            <a:r>
              <a:rPr lang="ja-JP" altLang="en-US" sz="1400" b="1" dirty="0">
                <a:solidFill>
                  <a:srgbClr val="342923"/>
                </a:solidFill>
                <a:latin typeface="Meiryo UI" panose="020B0604030504040204" pitchFamily="34" charset="-128"/>
                <a:ea typeface="Meiryo UI" panose="020B0604030504040204" pitchFamily="34" charset="-128"/>
              </a:rPr>
              <a:t>あま市子ども健康部保育課​</a:t>
            </a:r>
            <a:endParaRPr kumimoji="1" lang="ja-JP" altLang="en-US" sz="1400" b="1" dirty="0">
              <a:solidFill>
                <a:srgbClr val="342923"/>
              </a:solidFill>
              <a:latin typeface="Meiryo UI" panose="020B0604030504040204" pitchFamily="34" charset="-128"/>
              <a:ea typeface="Meiryo UI" panose="020B0604030504040204" pitchFamily="34" charset="-128"/>
            </a:endParaRPr>
          </a:p>
        </p:txBody>
      </p:sp>
      <p:grpSp>
        <p:nvGrpSpPr>
          <p:cNvPr id="27" name="グループ化 26">
            <a:extLst>
              <a:ext uri="{FF2B5EF4-FFF2-40B4-BE49-F238E27FC236}">
                <a16:creationId xmlns:a16="http://schemas.microsoft.com/office/drawing/2014/main" id="{B8A41429-1639-475C-B984-2410253F6792}"/>
              </a:ext>
            </a:extLst>
          </p:cNvPr>
          <p:cNvGrpSpPr/>
          <p:nvPr/>
        </p:nvGrpSpPr>
        <p:grpSpPr>
          <a:xfrm>
            <a:off x="918629" y="9792865"/>
            <a:ext cx="4354412" cy="323165"/>
            <a:chOff x="227118" y="9330188"/>
            <a:chExt cx="4354412" cy="323165"/>
          </a:xfrm>
        </p:grpSpPr>
        <p:pic>
          <p:nvPicPr>
            <p:cNvPr id="28" name="図 27" descr="挿絵 が含まれている画像&#10;&#10;AI 生成コンテンツは誤りを含む可能性があります。">
              <a:extLst>
                <a:ext uri="{FF2B5EF4-FFF2-40B4-BE49-F238E27FC236}">
                  <a16:creationId xmlns:a16="http://schemas.microsoft.com/office/drawing/2014/main" id="{CBE2FC42-ED16-4D0F-8E1F-4ECE6A1F9A4B}"/>
                </a:ext>
              </a:extLst>
            </p:cNvPr>
            <p:cNvPicPr>
              <a:picLocks noChangeAspect="1"/>
            </p:cNvPicPr>
            <p:nvPr/>
          </p:nvPicPr>
          <p:blipFill>
            <a:blip r:embed="rId12"/>
            <a:stretch>
              <a:fillRect/>
            </a:stretch>
          </p:blipFill>
          <p:spPr>
            <a:xfrm>
              <a:off x="227118" y="9412524"/>
              <a:ext cx="205200" cy="205200"/>
            </a:xfrm>
            <a:prstGeom prst="rect">
              <a:avLst/>
            </a:prstGeom>
          </p:spPr>
        </p:pic>
        <p:sp>
          <p:nvSpPr>
            <p:cNvPr id="29" name="テキスト ボックス 28">
              <a:extLst>
                <a:ext uri="{FF2B5EF4-FFF2-40B4-BE49-F238E27FC236}">
                  <a16:creationId xmlns:a16="http://schemas.microsoft.com/office/drawing/2014/main" id="{9EC7038A-C96E-4284-8229-FD86FA75F256}"/>
                </a:ext>
              </a:extLst>
            </p:cNvPr>
            <p:cNvSpPr txBox="1"/>
            <p:nvPr/>
          </p:nvSpPr>
          <p:spPr>
            <a:xfrm>
              <a:off x="432318" y="9330188"/>
              <a:ext cx="1556836" cy="323165"/>
            </a:xfrm>
            <a:prstGeom prst="rect">
              <a:avLst/>
            </a:prstGeom>
            <a:noFill/>
          </p:spPr>
          <p:txBody>
            <a:bodyPr wrap="none" rtlCol="0">
              <a:spAutoFit/>
            </a:bodyPr>
            <a:lstStyle/>
            <a:p>
              <a:r>
                <a:rPr kumimoji="1" lang="en-US" altLang="ja-JP" sz="1500" dirty="0">
                  <a:solidFill>
                    <a:srgbClr val="342923"/>
                  </a:solidFill>
                  <a:latin typeface="Meiryo UI" panose="020B0604030504040204" pitchFamily="34" charset="-128"/>
                  <a:ea typeface="Meiryo UI" panose="020B0604030504040204" pitchFamily="34" charset="-128"/>
                </a:rPr>
                <a:t>052-485-5988</a:t>
              </a:r>
              <a:endParaRPr kumimoji="1" lang="ja-JP" altLang="en-US" sz="1500" dirty="0">
                <a:solidFill>
                  <a:srgbClr val="342923"/>
                </a:solidFill>
                <a:latin typeface="Meiryo UI" panose="020B0604030504040204" pitchFamily="34" charset="-128"/>
                <a:ea typeface="Meiryo UI" panose="020B0604030504040204" pitchFamily="34" charset="-128"/>
              </a:endParaRPr>
            </a:p>
          </p:txBody>
        </p:sp>
        <p:sp>
          <p:nvSpPr>
            <p:cNvPr id="30" name="テキスト ボックス 29">
              <a:extLst>
                <a:ext uri="{FF2B5EF4-FFF2-40B4-BE49-F238E27FC236}">
                  <a16:creationId xmlns:a16="http://schemas.microsoft.com/office/drawing/2014/main" id="{B7433172-CF35-4B6C-8F23-2F70806A2707}"/>
                </a:ext>
              </a:extLst>
            </p:cNvPr>
            <p:cNvSpPr txBox="1"/>
            <p:nvPr/>
          </p:nvSpPr>
          <p:spPr>
            <a:xfrm>
              <a:off x="1989154" y="9384048"/>
              <a:ext cx="2592376" cy="215444"/>
            </a:xfrm>
            <a:prstGeom prst="rect">
              <a:avLst/>
            </a:prstGeom>
            <a:noFill/>
          </p:spPr>
          <p:txBody>
            <a:bodyPr wrap="none" rtlCol="0">
              <a:spAutoFit/>
            </a:bodyPr>
            <a:lstStyle/>
            <a:p>
              <a:r>
                <a:rPr lang="ja-JP" altLang="en-US" sz="800" dirty="0">
                  <a:solidFill>
                    <a:srgbClr val="342923"/>
                  </a:solidFill>
                  <a:latin typeface="Meiryo UI" panose="020B0604030504040204" pitchFamily="34" charset="-128"/>
                  <a:ea typeface="Meiryo UI" panose="020B0604030504040204" pitchFamily="34" charset="-128"/>
                </a:rPr>
                <a:t>受付時間 </a:t>
              </a:r>
              <a:r>
                <a:rPr lang="en-US" altLang="ja-JP" sz="800" dirty="0">
                  <a:solidFill>
                    <a:srgbClr val="342923"/>
                  </a:solidFill>
                  <a:latin typeface="Meiryo UI" panose="020B0604030504040204" pitchFamily="34" charset="-128"/>
                  <a:ea typeface="Meiryo UI" panose="020B0604030504040204" pitchFamily="34" charset="-128"/>
                </a:rPr>
                <a:t>9</a:t>
              </a:r>
              <a:r>
                <a:rPr lang="ja-JP" altLang="en-US" sz="800" dirty="0">
                  <a:solidFill>
                    <a:srgbClr val="342923"/>
                  </a:solidFill>
                  <a:latin typeface="Meiryo UI" panose="020B0604030504040204" pitchFamily="34" charset="-128"/>
                  <a:ea typeface="Meiryo UI" panose="020B0604030504040204" pitchFamily="34" charset="-128"/>
                </a:rPr>
                <a:t>：</a:t>
              </a:r>
              <a:r>
                <a:rPr lang="en-US" altLang="ja-JP" sz="800" dirty="0">
                  <a:solidFill>
                    <a:srgbClr val="342923"/>
                  </a:solidFill>
                  <a:latin typeface="Meiryo UI" panose="020B0604030504040204" pitchFamily="34" charset="-128"/>
                  <a:ea typeface="Meiryo UI" panose="020B0604030504040204" pitchFamily="34" charset="-128"/>
                </a:rPr>
                <a:t>00</a:t>
              </a:r>
              <a:r>
                <a:rPr lang="ja-JP" altLang="en-US" sz="800" dirty="0">
                  <a:solidFill>
                    <a:srgbClr val="342923"/>
                  </a:solidFill>
                  <a:latin typeface="Meiryo UI" panose="020B0604030504040204" pitchFamily="34" charset="-128"/>
                  <a:ea typeface="Meiryo UI" panose="020B0604030504040204" pitchFamily="34" charset="-128"/>
                </a:rPr>
                <a:t>～</a:t>
              </a:r>
              <a:r>
                <a:rPr lang="en-US" altLang="ja-JP" sz="800" dirty="0">
                  <a:solidFill>
                    <a:srgbClr val="342923"/>
                  </a:solidFill>
                  <a:latin typeface="Meiryo UI" panose="020B0604030504040204" pitchFamily="34" charset="-128"/>
                  <a:ea typeface="Meiryo UI" panose="020B0604030504040204" pitchFamily="34" charset="-128"/>
                </a:rPr>
                <a:t>16</a:t>
              </a:r>
              <a:r>
                <a:rPr lang="ja-JP" altLang="en-US" sz="800" dirty="0">
                  <a:solidFill>
                    <a:srgbClr val="342923"/>
                  </a:solidFill>
                  <a:latin typeface="Meiryo UI" panose="020B0604030504040204" pitchFamily="34" charset="-128"/>
                  <a:ea typeface="Meiryo UI" panose="020B0604030504040204" pitchFamily="34" charset="-128"/>
                </a:rPr>
                <a:t>：</a:t>
              </a:r>
              <a:r>
                <a:rPr lang="en-US" altLang="ja-JP" sz="800" dirty="0">
                  <a:solidFill>
                    <a:srgbClr val="342923"/>
                  </a:solidFill>
                  <a:latin typeface="Meiryo UI" panose="020B0604030504040204" pitchFamily="34" charset="-128"/>
                  <a:ea typeface="Meiryo UI" panose="020B0604030504040204" pitchFamily="34" charset="-128"/>
                </a:rPr>
                <a:t>00</a:t>
              </a:r>
              <a:r>
                <a:rPr lang="ja-JP" altLang="en-US" sz="800" dirty="0">
                  <a:solidFill>
                    <a:srgbClr val="342923"/>
                  </a:solidFill>
                  <a:latin typeface="Meiryo UI" panose="020B0604030504040204" pitchFamily="34" charset="-128"/>
                  <a:ea typeface="Meiryo UI" panose="020B0604030504040204" pitchFamily="34" charset="-128"/>
                </a:rPr>
                <a:t>（土日祝・年末年始を除く）</a:t>
              </a:r>
              <a:endParaRPr kumimoji="1" lang="ja-JP" altLang="en-US" sz="800" dirty="0">
                <a:solidFill>
                  <a:srgbClr val="342923"/>
                </a:solidFill>
                <a:latin typeface="Meiryo UI" panose="020B0604030504040204" pitchFamily="34" charset="-128"/>
                <a:ea typeface="Meiryo UI" panose="020B0604030504040204" pitchFamily="34" charset="-128"/>
              </a:endParaRPr>
            </a:p>
          </p:txBody>
        </p:sp>
      </p:grpSp>
      <p:sp>
        <p:nvSpPr>
          <p:cNvPr id="31" name="テキスト ボックス 30">
            <a:extLst>
              <a:ext uri="{FF2B5EF4-FFF2-40B4-BE49-F238E27FC236}">
                <a16:creationId xmlns:a16="http://schemas.microsoft.com/office/drawing/2014/main" id="{09B6E342-EE55-4C83-A3FC-5F6CE1D8E7C2}"/>
              </a:ext>
            </a:extLst>
          </p:cNvPr>
          <p:cNvSpPr txBox="1"/>
          <p:nvPr/>
        </p:nvSpPr>
        <p:spPr>
          <a:xfrm>
            <a:off x="1123829" y="10116030"/>
            <a:ext cx="1810111" cy="276999"/>
          </a:xfrm>
          <a:prstGeom prst="rect">
            <a:avLst/>
          </a:prstGeom>
          <a:noFill/>
        </p:spPr>
        <p:txBody>
          <a:bodyPr wrap="none" rtlCol="0">
            <a:spAutoFit/>
          </a:bodyPr>
          <a:lstStyle/>
          <a:p>
            <a:r>
              <a:rPr kumimoji="1" lang="en-US" altLang="ja-JP" sz="1200" dirty="0">
                <a:solidFill>
                  <a:srgbClr val="342923"/>
                </a:solidFill>
                <a:latin typeface="Meiryo UI" panose="020B0604030504040204" pitchFamily="34" charset="-128"/>
                <a:ea typeface="Meiryo UI" panose="020B0604030504040204" pitchFamily="34" charset="-128"/>
              </a:rPr>
              <a:t>hoiku@city.ama.lg.jp</a:t>
            </a:r>
            <a:endParaRPr kumimoji="1" lang="ja-JP" altLang="en-US" sz="1200" dirty="0">
              <a:solidFill>
                <a:srgbClr val="342923"/>
              </a:solidFill>
              <a:latin typeface="Meiryo UI" panose="020B0604030504040204" pitchFamily="34" charset="-128"/>
              <a:ea typeface="Meiryo UI" panose="020B0604030504040204" pitchFamily="34" charset="-128"/>
            </a:endParaRPr>
          </a:p>
        </p:txBody>
      </p:sp>
      <p:pic>
        <p:nvPicPr>
          <p:cNvPr id="32" name="図 31" descr="アイコン&#10;&#10;AI 生成コンテンツは誤りを含む可能性があります。">
            <a:extLst>
              <a:ext uri="{FF2B5EF4-FFF2-40B4-BE49-F238E27FC236}">
                <a16:creationId xmlns:a16="http://schemas.microsoft.com/office/drawing/2014/main" id="{37FD0087-BEA2-401E-A016-4F39CE585744}"/>
              </a:ext>
            </a:extLst>
          </p:cNvPr>
          <p:cNvPicPr>
            <a:picLocks noChangeAspect="1"/>
          </p:cNvPicPr>
          <p:nvPr/>
        </p:nvPicPr>
        <p:blipFill>
          <a:blip r:embed="rId13"/>
          <a:stretch>
            <a:fillRect/>
          </a:stretch>
        </p:blipFill>
        <p:spPr>
          <a:xfrm>
            <a:off x="922590" y="10176994"/>
            <a:ext cx="205200" cy="205200"/>
          </a:xfrm>
          <a:prstGeom prst="rect">
            <a:avLst/>
          </a:prstGeom>
        </p:spPr>
      </p:pic>
      <p:pic>
        <p:nvPicPr>
          <p:cNvPr id="33" name="図 32">
            <a:extLst>
              <a:ext uri="{FF2B5EF4-FFF2-40B4-BE49-F238E27FC236}">
                <a16:creationId xmlns:a16="http://schemas.microsoft.com/office/drawing/2014/main" id="{7282700B-D082-4000-A64C-622E2931AC5D}"/>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5180965" y="9495478"/>
            <a:ext cx="2045222" cy="886716"/>
          </a:xfrm>
          <a:prstGeom prst="rect">
            <a:avLst/>
          </a:prstGeom>
        </p:spPr>
      </p:pic>
      <p:sp>
        <p:nvSpPr>
          <p:cNvPr id="4" name="テキスト ボックス 3">
            <a:extLst>
              <a:ext uri="{FF2B5EF4-FFF2-40B4-BE49-F238E27FC236}">
                <a16:creationId xmlns:a16="http://schemas.microsoft.com/office/drawing/2014/main" id="{885ABA8E-A1A0-4679-B8FD-66F5DB7306F8}"/>
              </a:ext>
            </a:extLst>
          </p:cNvPr>
          <p:cNvSpPr txBox="1"/>
          <p:nvPr/>
        </p:nvSpPr>
        <p:spPr>
          <a:xfrm>
            <a:off x="378706" y="8113892"/>
            <a:ext cx="6311654" cy="230832"/>
          </a:xfrm>
          <a:prstGeom prst="rect">
            <a:avLst/>
          </a:prstGeom>
          <a:noFill/>
        </p:spPr>
        <p:txBody>
          <a:bodyPr wrap="square" rtlCol="0">
            <a:spAutoFit/>
          </a:bodyPr>
          <a:lstStyle/>
          <a:p>
            <a:r>
              <a:rPr kumimoji="1" lang="en-US" altLang="ja-JP" sz="900" dirty="0"/>
              <a:t>※</a:t>
            </a:r>
            <a:r>
              <a:rPr kumimoji="1" lang="ja-JP" altLang="en-US" sz="900" dirty="0"/>
              <a:t>各施設で利用できる曜日、時間等が異なります。詳細につきましては、つうえんポータルでも確認できます。</a:t>
            </a:r>
          </a:p>
        </p:txBody>
      </p:sp>
      <p:graphicFrame>
        <p:nvGraphicFramePr>
          <p:cNvPr id="9" name="表 9">
            <a:extLst>
              <a:ext uri="{FF2B5EF4-FFF2-40B4-BE49-F238E27FC236}">
                <a16:creationId xmlns:a16="http://schemas.microsoft.com/office/drawing/2014/main" id="{E1DB0412-3555-4D6D-98F0-95CBE5C9CA19}"/>
              </a:ext>
            </a:extLst>
          </p:cNvPr>
          <p:cNvGraphicFramePr>
            <a:graphicFrameLocks noGrp="1"/>
          </p:cNvGraphicFramePr>
          <p:nvPr>
            <p:extLst>
              <p:ext uri="{D42A27DB-BD31-4B8C-83A1-F6EECF244321}">
                <p14:modId xmlns:p14="http://schemas.microsoft.com/office/powerpoint/2010/main" val="3378772815"/>
              </p:ext>
            </p:extLst>
          </p:nvPr>
        </p:nvGraphicFramePr>
        <p:xfrm>
          <a:off x="259710" y="6183936"/>
          <a:ext cx="7012650" cy="3225804"/>
        </p:xfrm>
        <a:graphic>
          <a:graphicData uri="http://schemas.openxmlformats.org/drawingml/2006/table">
            <a:tbl>
              <a:tblPr firstRow="1" bandRow="1">
                <a:tableStyleId>{5C22544A-7EE6-4342-B048-85BDC9FD1C3A}</a:tableStyleId>
              </a:tblPr>
              <a:tblGrid>
                <a:gridCol w="1358057">
                  <a:extLst>
                    <a:ext uri="{9D8B030D-6E8A-4147-A177-3AD203B41FA5}">
                      <a16:colId xmlns:a16="http://schemas.microsoft.com/office/drawing/2014/main" val="239667035"/>
                    </a:ext>
                  </a:extLst>
                </a:gridCol>
                <a:gridCol w="858733">
                  <a:extLst>
                    <a:ext uri="{9D8B030D-6E8A-4147-A177-3AD203B41FA5}">
                      <a16:colId xmlns:a16="http://schemas.microsoft.com/office/drawing/2014/main" val="4287210578"/>
                    </a:ext>
                  </a:extLst>
                </a:gridCol>
                <a:gridCol w="1289535">
                  <a:extLst>
                    <a:ext uri="{9D8B030D-6E8A-4147-A177-3AD203B41FA5}">
                      <a16:colId xmlns:a16="http://schemas.microsoft.com/office/drawing/2014/main" val="149320606"/>
                    </a:ext>
                  </a:extLst>
                </a:gridCol>
                <a:gridCol w="1350257">
                  <a:extLst>
                    <a:ext uri="{9D8B030D-6E8A-4147-A177-3AD203B41FA5}">
                      <a16:colId xmlns:a16="http://schemas.microsoft.com/office/drawing/2014/main" val="1755662451"/>
                    </a:ext>
                  </a:extLst>
                </a:gridCol>
                <a:gridCol w="862427">
                  <a:extLst>
                    <a:ext uri="{9D8B030D-6E8A-4147-A177-3AD203B41FA5}">
                      <a16:colId xmlns:a16="http://schemas.microsoft.com/office/drawing/2014/main" val="351441614"/>
                    </a:ext>
                  </a:extLst>
                </a:gridCol>
                <a:gridCol w="1293641">
                  <a:extLst>
                    <a:ext uri="{9D8B030D-6E8A-4147-A177-3AD203B41FA5}">
                      <a16:colId xmlns:a16="http://schemas.microsoft.com/office/drawing/2014/main" val="443444492"/>
                    </a:ext>
                  </a:extLst>
                </a:gridCol>
              </a:tblGrid>
              <a:tr h="446927">
                <a:tc>
                  <a:txBody>
                    <a:bodyPr/>
                    <a:lstStyle/>
                    <a:p>
                      <a:pPr algn="ctr"/>
                      <a:r>
                        <a:rPr kumimoji="1" lang="ja-JP" altLang="en-US" sz="1200" dirty="0" smtClean="0"/>
                        <a:t>事業所名</a:t>
                      </a:r>
                      <a:endParaRPr kumimoji="1" lang="en-US" altLang="ja-JP" sz="1200" dirty="0" smtClean="0"/>
                    </a:p>
                    <a:p>
                      <a:pPr algn="ctr"/>
                      <a:r>
                        <a:rPr kumimoji="1" lang="ja-JP" altLang="en-US" sz="1200" dirty="0" smtClean="0"/>
                        <a:t>（施設名）</a:t>
                      </a:r>
                      <a:endParaRPr kumimoji="1" lang="ja-JP" altLang="en-US" sz="1200" dirty="0"/>
                    </a:p>
                  </a:txBody>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smtClean="0"/>
                        <a:t>電話番号</a:t>
                      </a:r>
                      <a:endParaRPr kumimoji="1" lang="ja-JP" altLang="en-US" sz="1400" dirty="0" smtClean="0"/>
                    </a:p>
                    <a:p>
                      <a:pPr algn="ctr"/>
                      <a:endParaRPr kumimoji="1" lang="ja-JP" altLang="en-US" sz="1200" dirty="0"/>
                    </a:p>
                  </a:txBody>
                  <a:tcPr/>
                </a:tc>
                <a:tc>
                  <a:txBody>
                    <a:bodyPr/>
                    <a:lstStyle/>
                    <a:p>
                      <a:pPr algn="ctr"/>
                      <a:r>
                        <a:rPr kumimoji="1" lang="ja-JP" altLang="en-US" sz="1200" dirty="0" smtClean="0"/>
                        <a:t>二次元コード</a:t>
                      </a:r>
                    </a:p>
                    <a:p>
                      <a:pPr algn="ctr"/>
                      <a:r>
                        <a:rPr kumimoji="1" lang="ja-JP" altLang="en-US" sz="1200" dirty="0" smtClean="0"/>
                        <a:t>ホームページ</a:t>
                      </a:r>
                    </a:p>
                  </a:txBody>
                  <a:tcPr/>
                </a:tc>
                <a:tc>
                  <a:txBody>
                    <a:bodyPr/>
                    <a:lstStyle/>
                    <a:p>
                      <a:pPr algn="ctr"/>
                      <a:r>
                        <a:rPr kumimoji="1" lang="ja-JP" altLang="en-US" sz="1200" dirty="0" smtClean="0"/>
                        <a:t>事業所名</a:t>
                      </a:r>
                      <a:endParaRPr kumimoji="1" lang="en-US" altLang="ja-JP" sz="1200" dirty="0" smtClean="0"/>
                    </a:p>
                    <a:p>
                      <a:pPr algn="ctr"/>
                      <a:r>
                        <a:rPr kumimoji="1" lang="ja-JP" altLang="en-US" sz="1200" dirty="0" smtClean="0"/>
                        <a:t>（施設名）</a:t>
                      </a:r>
                    </a:p>
                  </a:txBody>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smtClean="0"/>
                        <a:t>電話番号</a:t>
                      </a:r>
                      <a:endParaRPr kumimoji="1" lang="ja-JP" altLang="en-US" sz="1400" dirty="0" smtClean="0"/>
                    </a:p>
                    <a:p>
                      <a:pPr algn="ctr"/>
                      <a:endParaRPr kumimoji="1" lang="ja-JP" altLang="en-US" sz="1200" dirty="0"/>
                    </a:p>
                  </a:txBody>
                  <a:tcPr/>
                </a:tc>
                <a:tc>
                  <a:txBody>
                    <a:bodyPr/>
                    <a:lstStyle/>
                    <a:p>
                      <a:pPr algn="ctr"/>
                      <a:r>
                        <a:rPr kumimoji="1" lang="ja-JP" altLang="en-US" sz="1200" dirty="0" smtClean="0"/>
                        <a:t>二次元コード</a:t>
                      </a:r>
                      <a:endParaRPr kumimoji="1" lang="en-US" altLang="ja-JP" sz="1200" dirty="0" smtClean="0"/>
                    </a:p>
                    <a:p>
                      <a:pPr algn="ctr"/>
                      <a:r>
                        <a:rPr kumimoji="1" lang="ja-JP" altLang="en-US" sz="1200" dirty="0" smtClean="0"/>
                        <a:t>ホームページ</a:t>
                      </a:r>
                      <a:endParaRPr kumimoji="1" lang="ja-JP" altLang="en-US" sz="1200" dirty="0"/>
                    </a:p>
                  </a:txBody>
                  <a:tcPr/>
                </a:tc>
                <a:extLst>
                  <a:ext uri="{0D108BD9-81ED-4DB2-BD59-A6C34878D82A}">
                    <a16:rowId xmlns:a16="http://schemas.microsoft.com/office/drawing/2014/main" val="822502226"/>
                  </a:ext>
                </a:extLst>
              </a:tr>
              <a:tr h="1384302">
                <a:tc>
                  <a:txBody>
                    <a:bodyPr/>
                    <a:lstStyle/>
                    <a:p>
                      <a:pPr algn="ctr"/>
                      <a:r>
                        <a:rPr kumimoji="1" lang="ja-JP" altLang="en-US" sz="1000" dirty="0">
                          <a:latin typeface="+mn-ea"/>
                          <a:ea typeface="+mn-ea"/>
                        </a:rPr>
                        <a:t>七宝こども園 </a:t>
                      </a:r>
                      <a:endParaRPr kumimoji="1" lang="en-US" altLang="ja-JP" sz="1000" dirty="0" smtClean="0">
                        <a:latin typeface="+mn-ea"/>
                        <a:ea typeface="+mn-ea"/>
                      </a:endParaRPr>
                    </a:p>
                    <a:p>
                      <a:pPr algn="ctr"/>
                      <a:r>
                        <a:rPr kumimoji="1" lang="ja-JP" altLang="en-US" sz="1000" dirty="0" smtClean="0">
                          <a:latin typeface="+mn-ea"/>
                          <a:ea typeface="+mn-ea"/>
                        </a:rPr>
                        <a:t>誰</a:t>
                      </a:r>
                      <a:r>
                        <a:rPr kumimoji="1" lang="ja-JP" altLang="en-US" sz="1000" dirty="0">
                          <a:latin typeface="+mn-ea"/>
                          <a:ea typeface="+mn-ea"/>
                        </a:rPr>
                        <a:t>でも通園</a:t>
                      </a:r>
                      <a:r>
                        <a:rPr kumimoji="1" lang="ja-JP" altLang="en-US" sz="1000" dirty="0" smtClean="0">
                          <a:latin typeface="+mn-ea"/>
                          <a:ea typeface="+mn-ea"/>
                        </a:rPr>
                        <a:t>あいあい</a:t>
                      </a:r>
                      <a:endParaRPr kumimoji="1" lang="en-US" altLang="ja-JP" sz="1000" dirty="0" smtClean="0">
                        <a:latin typeface="+mn-ea"/>
                        <a:ea typeface="+mn-ea"/>
                      </a:endParaRPr>
                    </a:p>
                    <a:p>
                      <a:pPr algn="ctr"/>
                      <a:r>
                        <a:rPr kumimoji="1" lang="ja-JP" altLang="en-US" sz="1000" dirty="0" smtClean="0">
                          <a:latin typeface="+mn-ea"/>
                          <a:ea typeface="+mn-ea"/>
                        </a:rPr>
                        <a:t>（七宝こども園）</a:t>
                      </a:r>
                      <a:endParaRPr kumimoji="1" lang="ja-JP" altLang="en-US" sz="1000" dirty="0">
                        <a:latin typeface="+mn-ea"/>
                        <a:ea typeface="+mn-ea"/>
                      </a:endParaRP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052-</a:t>
                      </a: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442-1221</a:t>
                      </a:r>
                      <a:endParaRPr kumimoji="1" lang="ja-JP" altLang="en-US" sz="1000" dirty="0" smtClean="0"/>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p>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latin typeface="+mn-lt"/>
                        </a:rPr>
                        <a:t>https://7hou.jp/kodomoen/</a:t>
                      </a:r>
                      <a:endParaRPr kumimoji="1" lang="ja-JP" altLang="en-US" sz="1000" dirty="0" smtClean="0">
                        <a:latin typeface="+mn-lt"/>
                      </a:endParaRPr>
                    </a:p>
                  </a:txBody>
                  <a:tcPr anchor="b"/>
                </a:tc>
                <a:tc>
                  <a:txBody>
                    <a:bodyPr/>
                    <a:lstStyle/>
                    <a:p>
                      <a:pPr algn="ctr"/>
                      <a:r>
                        <a:rPr kumimoji="1" lang="ja-JP" altLang="en-US" sz="1000" dirty="0">
                          <a:latin typeface="+mn-ea"/>
                          <a:ea typeface="+mn-ea"/>
                        </a:rPr>
                        <a:t>美和こども園 </a:t>
                      </a:r>
                      <a:endParaRPr kumimoji="1" lang="en-US" altLang="ja-JP" sz="1000" dirty="0" smtClean="0">
                        <a:latin typeface="+mn-ea"/>
                        <a:ea typeface="+mn-ea"/>
                      </a:endParaRPr>
                    </a:p>
                    <a:p>
                      <a:pPr algn="ctr"/>
                      <a:r>
                        <a:rPr kumimoji="1" lang="ja-JP" altLang="en-US" sz="1000" dirty="0" smtClean="0">
                          <a:latin typeface="+mn-ea"/>
                          <a:ea typeface="+mn-ea"/>
                        </a:rPr>
                        <a:t>いちご</a:t>
                      </a:r>
                      <a:r>
                        <a:rPr kumimoji="1" lang="ja-JP" altLang="en-US" sz="1000" dirty="0">
                          <a:latin typeface="+mn-ea"/>
                          <a:ea typeface="+mn-ea"/>
                        </a:rPr>
                        <a:t>の</a:t>
                      </a:r>
                      <a:r>
                        <a:rPr kumimoji="1" lang="ja-JP" altLang="en-US" sz="1000" dirty="0" err="1" smtClean="0">
                          <a:latin typeface="+mn-ea"/>
                          <a:ea typeface="+mn-ea"/>
                        </a:rPr>
                        <a:t>ほっぺ</a:t>
                      </a:r>
                      <a:endParaRPr kumimoji="1" lang="en-US" altLang="ja-JP" sz="1000" dirty="0" smtClean="0">
                        <a:latin typeface="+mn-ea"/>
                        <a:ea typeface="+mn-ea"/>
                      </a:endParaRPr>
                    </a:p>
                    <a:p>
                      <a:pPr algn="ctr"/>
                      <a:r>
                        <a:rPr kumimoji="1" lang="ja-JP" altLang="en-US" sz="1000" dirty="0" smtClean="0">
                          <a:latin typeface="+mn-ea"/>
                          <a:ea typeface="+mn-ea"/>
                        </a:rPr>
                        <a:t>（美和こども園）</a:t>
                      </a:r>
                      <a:endParaRPr kumimoji="1" lang="ja-JP" altLang="en-US" sz="1000" dirty="0">
                        <a:latin typeface="+mn-ea"/>
                        <a:ea typeface="+mn-ea"/>
                      </a:endParaRP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052-</a:t>
                      </a: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444-1131</a:t>
                      </a:r>
                      <a:endParaRPr kumimoji="1" lang="ja-JP" altLang="en-US" sz="1000" dirty="0" smtClean="0"/>
                    </a:p>
                  </a:txBody>
                  <a:tcPr anchor="ctr"/>
                </a:tc>
                <a:tc>
                  <a:txBody>
                    <a:bodyPr/>
                    <a:lstStyle/>
                    <a:p>
                      <a:pPr algn="l"/>
                      <a:endParaRPr kumimoji="1" lang="en-US" altLang="ja-JP" sz="1000" dirty="0" smtClean="0">
                        <a:latin typeface="+mn-lt"/>
                      </a:endParaRPr>
                    </a:p>
                    <a:p>
                      <a:pPr algn="l"/>
                      <a:endParaRPr kumimoji="1" lang="en-US" altLang="ja-JP" sz="1000" dirty="0" smtClean="0">
                        <a:latin typeface="+mn-lt"/>
                      </a:endParaRPr>
                    </a:p>
                    <a:p>
                      <a:pPr algn="l"/>
                      <a:endParaRPr kumimoji="1" lang="en-US" altLang="ja-JP" sz="1000" dirty="0" smtClean="0">
                        <a:latin typeface="+mn-lt"/>
                      </a:endParaRPr>
                    </a:p>
                    <a:p>
                      <a:pPr algn="l"/>
                      <a:endParaRPr kumimoji="1" lang="en-US" altLang="ja-JP" sz="1000" dirty="0" smtClean="0">
                        <a:latin typeface="+mn-lt"/>
                      </a:endParaRPr>
                    </a:p>
                    <a:p>
                      <a:pPr algn="l"/>
                      <a:endParaRPr kumimoji="1" lang="en-US" altLang="ja-JP" sz="1000" dirty="0" smtClean="0">
                        <a:latin typeface="+mn-lt"/>
                      </a:endParaRPr>
                    </a:p>
                    <a:p>
                      <a:pPr algn="l"/>
                      <a:endParaRPr kumimoji="1" lang="en-US" altLang="ja-JP" sz="1000" dirty="0" smtClean="0">
                        <a:latin typeface="+mn-lt"/>
                      </a:endParaRPr>
                    </a:p>
                    <a:p>
                      <a:pPr algn="l"/>
                      <a:r>
                        <a:rPr kumimoji="1" lang="en-US" altLang="ja-JP" sz="1000" dirty="0" smtClean="0">
                          <a:latin typeface="+mn-lt"/>
                        </a:rPr>
                        <a:t>https://miwakodomoen.com</a:t>
                      </a:r>
                      <a:endParaRPr kumimoji="1" lang="ja-JP" altLang="en-US" sz="1000" dirty="0">
                        <a:latin typeface="+mn-lt"/>
                      </a:endParaRPr>
                    </a:p>
                  </a:txBody>
                  <a:tcPr anchor="b"/>
                </a:tc>
                <a:extLst>
                  <a:ext uri="{0D108BD9-81ED-4DB2-BD59-A6C34878D82A}">
                    <a16:rowId xmlns:a16="http://schemas.microsoft.com/office/drawing/2014/main" val="480932945"/>
                  </a:ext>
                </a:extLst>
              </a:tr>
              <a:tr h="1384302">
                <a:tc>
                  <a:txBody>
                    <a:bodyPr/>
                    <a:lstStyle/>
                    <a:p>
                      <a:pPr algn="ctr"/>
                      <a:r>
                        <a:rPr kumimoji="1" lang="ja-JP" altLang="en-US" sz="1000" dirty="0">
                          <a:latin typeface="+mn-ea"/>
                          <a:ea typeface="+mn-ea"/>
                        </a:rPr>
                        <a:t>だれでも</a:t>
                      </a:r>
                      <a:r>
                        <a:rPr kumimoji="1" lang="ja-JP" altLang="en-US" sz="1000" dirty="0" smtClean="0">
                          <a:latin typeface="+mn-ea"/>
                          <a:ea typeface="+mn-ea"/>
                        </a:rPr>
                        <a:t>ひかり</a:t>
                      </a:r>
                      <a:endParaRPr kumimoji="1" lang="en-US" altLang="ja-JP" sz="1000" dirty="0" smtClean="0">
                        <a:latin typeface="+mn-ea"/>
                        <a:ea typeface="+mn-ea"/>
                      </a:endParaRPr>
                    </a:p>
                    <a:p>
                      <a:pPr algn="ctr"/>
                      <a:r>
                        <a:rPr kumimoji="1" lang="en-US" altLang="ja-JP" sz="1000" dirty="0" smtClean="0">
                          <a:latin typeface="+mn-ea"/>
                          <a:ea typeface="+mn-ea"/>
                        </a:rPr>
                        <a:t>(</a:t>
                      </a:r>
                      <a:r>
                        <a:rPr kumimoji="1" lang="ja-JP" altLang="en-US" sz="1000" dirty="0" smtClean="0">
                          <a:latin typeface="+mn-ea"/>
                          <a:ea typeface="+mn-ea"/>
                        </a:rPr>
                        <a:t>ひかりこどもえん</a:t>
                      </a:r>
                      <a:r>
                        <a:rPr kumimoji="1" lang="en-US" altLang="ja-JP" sz="1000" dirty="0" smtClean="0">
                          <a:latin typeface="+mn-ea"/>
                          <a:ea typeface="+mn-ea"/>
                        </a:rPr>
                        <a:t>)</a:t>
                      </a:r>
                      <a:endParaRPr kumimoji="1" lang="ja-JP" altLang="en-US" sz="1000" dirty="0">
                        <a:latin typeface="+mn-ea"/>
                        <a:ea typeface="+mn-ea"/>
                      </a:endParaRPr>
                    </a:p>
                  </a:txBody>
                  <a:tcPr anchor="ctr">
                    <a:lnB w="12700" cmpd="sng">
                      <a:noFill/>
                    </a:lnB>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052-</a:t>
                      </a: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449-6888</a:t>
                      </a:r>
                      <a:endParaRPr kumimoji="1" lang="ja-JP" altLang="en-US" sz="1000" dirty="0" smtClean="0"/>
                    </a:p>
                    <a:p>
                      <a:endParaRPr kumimoji="1" lang="ja-JP" altLang="en-US" sz="1000" dirty="0"/>
                    </a:p>
                  </a:txBody>
                  <a:tcPr anchor="ctr">
                    <a:lnB w="12700" cmpd="sng">
                      <a:noFill/>
                    </a:lnB>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5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5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5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5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50" dirty="0" smtClean="0"/>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50" dirty="0" smtClean="0"/>
                    </a:p>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https://hikari-kodomoen.com/</a:t>
                      </a:r>
                      <a:endParaRPr kumimoji="1" lang="ja-JP" altLang="en-US" sz="1000" dirty="0" smtClean="0"/>
                    </a:p>
                  </a:txBody>
                  <a:tcPr anchor="b">
                    <a:lnB w="12700" cmpd="sng">
                      <a:noFill/>
                    </a:lnB>
                  </a:tcPr>
                </a:tc>
                <a:tc>
                  <a:txBody>
                    <a:bodyPr/>
                    <a:lstStyle/>
                    <a:p>
                      <a:pPr algn="ctr"/>
                      <a:r>
                        <a:rPr kumimoji="1" lang="ja-JP" altLang="en-US" sz="1000" dirty="0">
                          <a:latin typeface="+mn-ea"/>
                          <a:ea typeface="+mn-ea"/>
                        </a:rPr>
                        <a:t>しっぽうだれ</a:t>
                      </a:r>
                      <a:r>
                        <a:rPr kumimoji="1" lang="ja-JP" altLang="en-US" sz="1000" dirty="0" smtClean="0">
                          <a:latin typeface="+mn-ea"/>
                          <a:ea typeface="+mn-ea"/>
                        </a:rPr>
                        <a:t>通</a:t>
                      </a:r>
                      <a:r>
                        <a:rPr kumimoji="1" lang="en-US" altLang="ja-JP" sz="1000" dirty="0" smtClean="0">
                          <a:latin typeface="+mn-ea"/>
                          <a:ea typeface="+mn-ea"/>
                        </a:rPr>
                        <a:t/>
                      </a:r>
                      <a:br>
                        <a:rPr kumimoji="1" lang="en-US" altLang="ja-JP" sz="1000" dirty="0" smtClean="0">
                          <a:latin typeface="+mn-ea"/>
                          <a:ea typeface="+mn-ea"/>
                        </a:rPr>
                      </a:br>
                      <a:r>
                        <a:rPr kumimoji="1" lang="ja-JP" altLang="en-US" sz="1000" dirty="0" smtClean="0">
                          <a:latin typeface="+mn-ea"/>
                          <a:ea typeface="+mn-ea"/>
                        </a:rPr>
                        <a:t>（ちびっこ園）</a:t>
                      </a:r>
                      <a:endParaRPr kumimoji="1" lang="ja-JP" altLang="en-US" sz="1000" dirty="0">
                        <a:latin typeface="+mn-ea"/>
                        <a:ea typeface="+mn-ea"/>
                      </a:endParaRPr>
                    </a:p>
                  </a:txBody>
                  <a:tcPr anchor="ctr">
                    <a:lnB w="12700" cmpd="sng">
                      <a:noFill/>
                    </a:lnB>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052-</a:t>
                      </a: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t>444-4744</a:t>
                      </a:r>
                      <a:endParaRPr kumimoji="1" lang="ja-JP" altLang="en-US" sz="1000" dirty="0" smtClean="0"/>
                    </a:p>
                  </a:txBody>
                  <a:tcPr anchor="ctr">
                    <a:lnB w="12700" cmpd="sng">
                      <a:noFill/>
                    </a:lnB>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latin typeface="+mn-lt"/>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latin typeface="+mn-lt"/>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latin typeface="+mn-lt"/>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latin typeface="+mn-lt"/>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latin typeface="+mn-lt"/>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kumimoji="1" lang="en-US" altLang="ja-JP" sz="1000" dirty="0" smtClean="0">
                        <a:latin typeface="+mn-lt"/>
                      </a:endParaRP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1000" dirty="0" smtClean="0">
                          <a:latin typeface="+mn-lt"/>
                        </a:rPr>
                        <a:t>https://shippo-yochien.com/</a:t>
                      </a:r>
                      <a:endParaRPr kumimoji="1" lang="ja-JP" altLang="en-US" sz="1000" dirty="0" smtClean="0">
                        <a:latin typeface="+mn-lt"/>
                      </a:endParaRPr>
                    </a:p>
                  </a:txBody>
                  <a:tcPr anchor="b">
                    <a:lnB w="12700" cmpd="sng">
                      <a:noFill/>
                    </a:lnB>
                  </a:tcPr>
                </a:tc>
                <a:extLst>
                  <a:ext uri="{0D108BD9-81ED-4DB2-BD59-A6C34878D82A}">
                    <a16:rowId xmlns:a16="http://schemas.microsoft.com/office/drawing/2014/main" val="1720341268"/>
                  </a:ext>
                </a:extLst>
              </a:tr>
            </a:tbl>
          </a:graphicData>
        </a:graphic>
      </p:graphicFrame>
      <p:sp>
        <p:nvSpPr>
          <p:cNvPr id="5" name="テキスト ボックス 4">
            <a:extLst>
              <a:ext uri="{FF2B5EF4-FFF2-40B4-BE49-F238E27FC236}">
                <a16:creationId xmlns:a16="http://schemas.microsoft.com/office/drawing/2014/main" id="{3A3CA7E7-7E4E-4F20-82C3-0C418D31CF78}"/>
              </a:ext>
            </a:extLst>
          </p:cNvPr>
          <p:cNvSpPr txBox="1"/>
          <p:nvPr/>
        </p:nvSpPr>
        <p:spPr>
          <a:xfrm>
            <a:off x="2664051" y="5812161"/>
            <a:ext cx="6720050" cy="369332"/>
          </a:xfrm>
          <a:prstGeom prst="rect">
            <a:avLst/>
          </a:prstGeom>
          <a:noFill/>
        </p:spPr>
        <p:txBody>
          <a:bodyPr wrap="square" rtlCol="0">
            <a:spAutoFit/>
          </a:bodyPr>
          <a:lstStyle/>
          <a:p>
            <a:r>
              <a:rPr kumimoji="1" lang="en-US" altLang="ja-JP" sz="900" dirty="0"/>
              <a:t>※</a:t>
            </a:r>
            <a:r>
              <a:rPr kumimoji="1" lang="ja-JP" altLang="en-US" sz="900" dirty="0"/>
              <a:t>各施設で利用できる曜日、時間等が異なります。</a:t>
            </a:r>
            <a:endParaRPr kumimoji="1" lang="en-US" altLang="ja-JP" sz="900" dirty="0"/>
          </a:p>
          <a:p>
            <a:r>
              <a:rPr kumimoji="1" lang="ja-JP" altLang="en-US" sz="900" dirty="0"/>
              <a:t>詳細につきましては、園のホームページもしくは「つうえんポータル」で御確認ください。</a:t>
            </a:r>
            <a:endParaRPr kumimoji="1" lang="ja-JP" altLang="en-US" sz="1000" dirty="0"/>
          </a:p>
        </p:txBody>
      </p:sp>
      <p:pic>
        <p:nvPicPr>
          <p:cNvPr id="7" name="図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9861" y="5769634"/>
            <a:ext cx="2327913" cy="370831"/>
          </a:xfrm>
          <a:prstGeom prst="rect">
            <a:avLst/>
          </a:prstGeom>
        </p:spPr>
      </p:pic>
      <p:pic>
        <p:nvPicPr>
          <p:cNvPr id="11" name="図 1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664051" y="6715525"/>
            <a:ext cx="911996" cy="911996"/>
          </a:xfrm>
          <a:prstGeom prst="rect">
            <a:avLst/>
          </a:prstGeom>
        </p:spPr>
      </p:pic>
      <p:pic>
        <p:nvPicPr>
          <p:cNvPr id="15" name="図 1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673306" y="8087786"/>
            <a:ext cx="905709" cy="905709"/>
          </a:xfrm>
          <a:prstGeom prst="rect">
            <a:avLst/>
          </a:prstGeom>
        </p:spPr>
      </p:pic>
      <p:pic>
        <p:nvPicPr>
          <p:cNvPr id="16" name="図 1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137561" y="6728271"/>
            <a:ext cx="927888" cy="927888"/>
          </a:xfrm>
          <a:prstGeom prst="rect">
            <a:avLst/>
          </a:prstGeom>
        </p:spPr>
      </p:pic>
      <p:pic>
        <p:nvPicPr>
          <p:cNvPr id="17" name="図 16"/>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159329" y="8110098"/>
            <a:ext cx="906120" cy="906120"/>
          </a:xfrm>
          <a:prstGeom prst="rect">
            <a:avLst/>
          </a:prstGeom>
        </p:spPr>
      </p:pic>
    </p:spTree>
    <p:extLst>
      <p:ext uri="{BB962C8B-B14F-4D97-AF65-F5344CB8AC3E}">
        <p14:creationId xmlns:p14="http://schemas.microsoft.com/office/powerpoint/2010/main" val="258740523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4605AAF45EF4FF448817B3FBE74312D5" ma:contentTypeVersion="16" ma:contentTypeDescription="新しいドキュメントを作成します。" ma:contentTypeScope="" ma:versionID="6ae84ec5792b204fb82dbc6ae18d0ca5">
  <xsd:schema xmlns:xsd="http://www.w3.org/2001/XMLSchema" xmlns:xs="http://www.w3.org/2001/XMLSchema" xmlns:p="http://schemas.microsoft.com/office/2006/metadata/properties" xmlns:ns2="e330ab88-f52b-4420-a6fd-2bcb7a481ba9" xmlns:ns3="7f1e29f5-1aa2-4ed7-a4c5-0f459278da93" targetNamespace="http://schemas.microsoft.com/office/2006/metadata/properties" ma:root="true" ma:fieldsID="b54c5eccbcaa7b0955b0bcc6133ad534" ns2:_="" ns3:_="">
    <xsd:import namespace="e330ab88-f52b-4420-a6fd-2bcb7a481ba9"/>
    <xsd:import namespace="7f1e29f5-1aa2-4ed7-a4c5-0f459278da9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DateTaken"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30ab88-f52b-4420-a6fd-2bcb7a481b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e29f5-1aa2-4ed7-a4c5-0f459278da9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2028f11-ba97-49fb-bc2c-1a9677c2b9aa}" ma:internalName="TaxCatchAll" ma:showField="CatchAllData" ma:web="7f1e29f5-1aa2-4ed7-a4c5-0f459278da93">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330ab88-f52b-4420-a6fd-2bcb7a481ba9">
      <Terms xmlns="http://schemas.microsoft.com/office/infopath/2007/PartnerControls"/>
    </lcf76f155ced4ddcb4097134ff3c332f>
    <TaxCatchAll xmlns="7f1e29f5-1aa2-4ed7-a4c5-0f459278da93" xsi:nil="true"/>
  </documentManagement>
</p:properties>
</file>

<file path=customXml/itemProps1.xml><?xml version="1.0" encoding="utf-8"?>
<ds:datastoreItem xmlns:ds="http://schemas.openxmlformats.org/officeDocument/2006/customXml" ds:itemID="{98D84995-3B82-4D76-AD48-292723D068F3}">
  <ds:schemaRefs>
    <ds:schemaRef ds:uri="http://schemas.microsoft.com/sharepoint/v3/contenttype/forms"/>
  </ds:schemaRefs>
</ds:datastoreItem>
</file>

<file path=customXml/itemProps2.xml><?xml version="1.0" encoding="utf-8"?>
<ds:datastoreItem xmlns:ds="http://schemas.openxmlformats.org/officeDocument/2006/customXml" ds:itemID="{4D8F80F0-B327-425F-AB02-C919DE6B64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30ab88-f52b-4420-a6fd-2bcb7a481ba9"/>
    <ds:schemaRef ds:uri="7f1e29f5-1aa2-4ed7-a4c5-0f459278da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4D9BCF-2259-4BC5-AAF3-E8F9D67A7104}">
  <ds:schemaRefs>
    <ds:schemaRef ds:uri="e330ab88-f52b-4420-a6fd-2bcb7a481ba9"/>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7f1e29f5-1aa2-4ed7-a4c5-0f459278da93"/>
    <ds:schemaRef ds:uri="http://www.w3.org/XML/1998/namespace"/>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561</Words>
  <Application>Microsoft Office PowerPoint</Application>
  <PresentationFormat>ユーザー設定</PresentationFormat>
  <Paragraphs>83</Paragraphs>
  <Slides>2</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Aptos</vt:lpstr>
      <vt:lpstr>Meiryo UI</vt:lpstr>
      <vt:lpstr>游ゴシック</vt:lpstr>
      <vt:lpstr>Arial</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2026-03-30T06:29:21Z</dcterms:created>
  <dcterms:modified xsi:type="dcterms:W3CDTF">2026-07-16T06:05:01Z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0x0101004605AAF45EF4FF448817B3FBE74312D5</vt:lpwstr>
  </property>
</Properties>
</file>